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8" r:id="rId2"/>
    <p:sldId id="305" r:id="rId3"/>
    <p:sldId id="306" r:id="rId4"/>
    <p:sldId id="310" r:id="rId5"/>
    <p:sldId id="302" r:id="rId6"/>
    <p:sldId id="303" r:id="rId7"/>
    <p:sldId id="309" r:id="rId8"/>
    <p:sldId id="260" r:id="rId9"/>
    <p:sldId id="304" r:id="rId10"/>
    <p:sldId id="307" r:id="rId11"/>
    <p:sldId id="264" r:id="rId12"/>
    <p:sldId id="265" r:id="rId13"/>
    <p:sldId id="263" r:id="rId14"/>
    <p:sldId id="266" r:id="rId15"/>
    <p:sldId id="312" r:id="rId16"/>
    <p:sldId id="267" r:id="rId17"/>
    <p:sldId id="268" r:id="rId18"/>
    <p:sldId id="270" r:id="rId19"/>
    <p:sldId id="271" r:id="rId20"/>
    <p:sldId id="272" r:id="rId21"/>
    <p:sldId id="273" r:id="rId22"/>
    <p:sldId id="274" r:id="rId23"/>
    <p:sldId id="275" r:id="rId24"/>
    <p:sldId id="276" r:id="rId25"/>
    <p:sldId id="277" r:id="rId26"/>
    <p:sldId id="278" r:id="rId27"/>
    <p:sldId id="279" r:id="rId28"/>
    <p:sldId id="261" r:id="rId29"/>
    <p:sldId id="262"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340"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0FFD5C3-02D0-45A9-9867-4CC9DF2D91FE}" type="datetimeFigureOut">
              <a:rPr lang="en-IN" smtClean="0"/>
              <a:t>22-04-2024</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9E24D74-5C72-4E21-8B70-E4A65D66F291}" type="slidenum">
              <a:rPr lang="en-IN" smtClean="0"/>
              <a:t>‹#›</a:t>
            </a:fld>
            <a:endParaRPr lang="en-IN"/>
          </a:p>
        </p:txBody>
      </p:sp>
    </p:spTree>
    <p:extLst>
      <p:ext uri="{BB962C8B-B14F-4D97-AF65-F5344CB8AC3E}">
        <p14:creationId xmlns:p14="http://schemas.microsoft.com/office/powerpoint/2010/main" val="33012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Low fidelity models: basic representations of a product or system that are created quickly and with minimal detail. </a:t>
            </a:r>
            <a:endParaRPr lang="en-IN" dirty="0"/>
          </a:p>
        </p:txBody>
      </p:sp>
      <p:sp>
        <p:nvSpPr>
          <p:cNvPr id="4" name="Slide Number Placeholder 3"/>
          <p:cNvSpPr>
            <a:spLocks noGrp="1"/>
          </p:cNvSpPr>
          <p:nvPr>
            <p:ph type="sldNum" sz="quarter" idx="5"/>
          </p:nvPr>
        </p:nvSpPr>
        <p:spPr/>
        <p:txBody>
          <a:bodyPr/>
          <a:lstStyle/>
          <a:p>
            <a:fld id="{19E24D74-5C72-4E21-8B70-E4A65D66F291}" type="slidenum">
              <a:rPr lang="en-IN" smtClean="0"/>
              <a:t>5</a:t>
            </a:fld>
            <a:endParaRPr lang="en-IN"/>
          </a:p>
        </p:txBody>
      </p:sp>
    </p:spTree>
    <p:extLst>
      <p:ext uri="{BB962C8B-B14F-4D97-AF65-F5344CB8AC3E}">
        <p14:creationId xmlns:p14="http://schemas.microsoft.com/office/powerpoint/2010/main" val="4173895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763761" y="761"/>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17" name="bg object 17"/>
          <p:cNvSpPr/>
          <p:nvPr/>
        </p:nvSpPr>
        <p:spPr>
          <a:xfrm>
            <a:off x="8156447" y="5715000"/>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sp>
        <p:nvSpPr>
          <p:cNvPr id="18" name="bg object 18"/>
          <p:cNvSpPr/>
          <p:nvPr/>
        </p:nvSpPr>
        <p:spPr>
          <a:xfrm>
            <a:off x="47231" y="0"/>
            <a:ext cx="58419" cy="6858000"/>
          </a:xfrm>
          <a:custGeom>
            <a:avLst/>
            <a:gdLst/>
            <a:ahLst/>
            <a:cxnLst/>
            <a:rect l="l" t="t" r="r" b="b"/>
            <a:pathLst>
              <a:path w="58419" h="6858000">
                <a:moveTo>
                  <a:pt x="11595" y="0"/>
                </a:moveTo>
                <a:lnTo>
                  <a:pt x="0" y="0"/>
                </a:lnTo>
                <a:lnTo>
                  <a:pt x="12" y="6858000"/>
                </a:lnTo>
                <a:lnTo>
                  <a:pt x="11595" y="6858000"/>
                </a:lnTo>
                <a:lnTo>
                  <a:pt x="11595" y="0"/>
                </a:lnTo>
                <a:close/>
              </a:path>
              <a:path w="58419" h="6858000">
                <a:moveTo>
                  <a:pt x="57924" y="0"/>
                </a:moveTo>
                <a:lnTo>
                  <a:pt x="23177" y="0"/>
                </a:lnTo>
                <a:lnTo>
                  <a:pt x="23177" y="6858000"/>
                </a:lnTo>
                <a:lnTo>
                  <a:pt x="57924" y="6858000"/>
                </a:lnTo>
                <a:lnTo>
                  <a:pt x="57924" y="0"/>
                </a:lnTo>
                <a:close/>
              </a:path>
            </a:pathLst>
          </a:custGeom>
          <a:solidFill>
            <a:srgbClr val="FDC3AD"/>
          </a:solidFill>
        </p:spPr>
        <p:txBody>
          <a:bodyPr wrap="square" lIns="0" tIns="0" rIns="0" bIns="0" rtlCol="0"/>
          <a:lstStyle/>
          <a:p>
            <a:endParaRPr/>
          </a:p>
        </p:txBody>
      </p:sp>
      <p:sp>
        <p:nvSpPr>
          <p:cNvPr id="19" name="bg object 19"/>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20" name="bg object 20"/>
          <p:cNvSpPr/>
          <p:nvPr/>
        </p:nvSpPr>
        <p:spPr>
          <a:xfrm>
            <a:off x="8915400" y="0"/>
            <a:ext cx="0" cy="6858000"/>
          </a:xfrm>
          <a:custGeom>
            <a:avLst/>
            <a:gdLst/>
            <a:ahLst/>
            <a:cxnLst/>
            <a:rect l="l" t="t" r="r" b="b"/>
            <a:pathLst>
              <a:path h="6858000">
                <a:moveTo>
                  <a:pt x="0" y="0"/>
                </a:moveTo>
                <a:lnTo>
                  <a:pt x="0" y="6857999"/>
                </a:lnTo>
              </a:path>
            </a:pathLst>
          </a:custGeom>
          <a:ln w="9144">
            <a:solidFill>
              <a:srgbClr val="FD8537"/>
            </a:solidFill>
          </a:ln>
        </p:spPr>
        <p:txBody>
          <a:bodyPr wrap="square" lIns="0" tIns="0" rIns="0" bIns="0" rtlCol="0"/>
          <a:lstStyle/>
          <a:p>
            <a:endParaRPr/>
          </a:p>
        </p:txBody>
      </p:sp>
      <p:pic>
        <p:nvPicPr>
          <p:cNvPr id="21" name="bg object 21"/>
          <p:cNvPicPr/>
          <p:nvPr/>
        </p:nvPicPr>
        <p:blipFill>
          <a:blip r:embed="rId2" cstate="print"/>
          <a:stretch>
            <a:fillRect/>
          </a:stretch>
        </p:blipFill>
        <p:spPr>
          <a:xfrm>
            <a:off x="685800" y="1295400"/>
            <a:ext cx="4038600" cy="4419600"/>
          </a:xfrm>
          <a:prstGeom prst="rect">
            <a:avLst/>
          </a:prstGeom>
        </p:spPr>
      </p:pic>
      <p:sp>
        <p:nvSpPr>
          <p:cNvPr id="22" name="bg object 22"/>
          <p:cNvSpPr/>
          <p:nvPr/>
        </p:nvSpPr>
        <p:spPr>
          <a:xfrm>
            <a:off x="4800600" y="2356611"/>
            <a:ext cx="843280" cy="767715"/>
          </a:xfrm>
          <a:custGeom>
            <a:avLst/>
            <a:gdLst/>
            <a:ahLst/>
            <a:cxnLst/>
            <a:rect l="l" t="t" r="r" b="b"/>
            <a:pathLst>
              <a:path w="843279" h="767714">
                <a:moveTo>
                  <a:pt x="35940" y="664717"/>
                </a:moveTo>
                <a:lnTo>
                  <a:pt x="31623" y="667003"/>
                </a:lnTo>
                <a:lnTo>
                  <a:pt x="30352" y="670940"/>
                </a:lnTo>
                <a:lnTo>
                  <a:pt x="0" y="767588"/>
                </a:lnTo>
                <a:lnTo>
                  <a:pt x="20886" y="763142"/>
                </a:lnTo>
                <a:lnTo>
                  <a:pt x="16255" y="763142"/>
                </a:lnTo>
                <a:lnTo>
                  <a:pt x="5969" y="751839"/>
                </a:lnTo>
                <a:lnTo>
                  <a:pt x="26904" y="732810"/>
                </a:lnTo>
                <a:lnTo>
                  <a:pt x="46227" y="671576"/>
                </a:lnTo>
                <a:lnTo>
                  <a:pt x="43941" y="667258"/>
                </a:lnTo>
                <a:lnTo>
                  <a:pt x="39877" y="665988"/>
                </a:lnTo>
                <a:lnTo>
                  <a:pt x="35940" y="664717"/>
                </a:lnTo>
                <a:close/>
              </a:path>
              <a:path w="843279" h="767714">
                <a:moveTo>
                  <a:pt x="26904" y="732810"/>
                </a:moveTo>
                <a:lnTo>
                  <a:pt x="5969" y="751839"/>
                </a:lnTo>
                <a:lnTo>
                  <a:pt x="16255" y="763142"/>
                </a:lnTo>
                <a:lnTo>
                  <a:pt x="20027" y="759713"/>
                </a:lnTo>
                <a:lnTo>
                  <a:pt x="18414" y="759713"/>
                </a:lnTo>
                <a:lnTo>
                  <a:pt x="9525" y="749935"/>
                </a:lnTo>
                <a:lnTo>
                  <a:pt x="22358" y="747217"/>
                </a:lnTo>
                <a:lnTo>
                  <a:pt x="26904" y="732810"/>
                </a:lnTo>
                <a:close/>
              </a:path>
              <a:path w="843279" h="767714">
                <a:moveTo>
                  <a:pt x="99949" y="730758"/>
                </a:moveTo>
                <a:lnTo>
                  <a:pt x="37236" y="744066"/>
                </a:lnTo>
                <a:lnTo>
                  <a:pt x="16255" y="763142"/>
                </a:lnTo>
                <a:lnTo>
                  <a:pt x="20886" y="763142"/>
                </a:lnTo>
                <a:lnTo>
                  <a:pt x="103124" y="745616"/>
                </a:lnTo>
                <a:lnTo>
                  <a:pt x="105790" y="741552"/>
                </a:lnTo>
                <a:lnTo>
                  <a:pt x="104012" y="733425"/>
                </a:lnTo>
                <a:lnTo>
                  <a:pt x="99949" y="730758"/>
                </a:lnTo>
                <a:close/>
              </a:path>
              <a:path w="843279" h="767714">
                <a:moveTo>
                  <a:pt x="22358" y="747217"/>
                </a:moveTo>
                <a:lnTo>
                  <a:pt x="9525" y="749935"/>
                </a:lnTo>
                <a:lnTo>
                  <a:pt x="18414" y="759713"/>
                </a:lnTo>
                <a:lnTo>
                  <a:pt x="22358" y="747217"/>
                </a:lnTo>
                <a:close/>
              </a:path>
              <a:path w="843279" h="767714">
                <a:moveTo>
                  <a:pt x="37236" y="744066"/>
                </a:moveTo>
                <a:lnTo>
                  <a:pt x="22358" y="747217"/>
                </a:lnTo>
                <a:lnTo>
                  <a:pt x="18414" y="759713"/>
                </a:lnTo>
                <a:lnTo>
                  <a:pt x="20027" y="759713"/>
                </a:lnTo>
                <a:lnTo>
                  <a:pt x="37236" y="744066"/>
                </a:lnTo>
                <a:close/>
              </a:path>
              <a:path w="843279" h="767714">
                <a:moveTo>
                  <a:pt x="833120" y="0"/>
                </a:moveTo>
                <a:lnTo>
                  <a:pt x="26904" y="732810"/>
                </a:lnTo>
                <a:lnTo>
                  <a:pt x="22358" y="747217"/>
                </a:lnTo>
                <a:lnTo>
                  <a:pt x="37236" y="744066"/>
                </a:lnTo>
                <a:lnTo>
                  <a:pt x="843279" y="11175"/>
                </a:lnTo>
                <a:lnTo>
                  <a:pt x="833120" y="0"/>
                </a:lnTo>
                <a:close/>
              </a:path>
            </a:pathLst>
          </a:custGeom>
          <a:solidFill>
            <a:srgbClr val="001F5F"/>
          </a:solidFill>
        </p:spPr>
        <p:txBody>
          <a:bodyPr wrap="square" lIns="0" tIns="0" rIns="0" bIns="0" rtlCol="0"/>
          <a:lstStyle/>
          <a:p>
            <a:endParaRPr/>
          </a:p>
        </p:txBody>
      </p:sp>
      <p:pic>
        <p:nvPicPr>
          <p:cNvPr id="23" name="bg object 23"/>
          <p:cNvPicPr/>
          <p:nvPr/>
        </p:nvPicPr>
        <p:blipFill>
          <a:blip r:embed="rId3" cstate="print"/>
          <a:stretch>
            <a:fillRect/>
          </a:stretch>
        </p:blipFill>
        <p:spPr>
          <a:xfrm>
            <a:off x="5334000" y="2851404"/>
            <a:ext cx="3657600" cy="3268979"/>
          </a:xfrm>
          <a:prstGeom prst="rect">
            <a:avLst/>
          </a:prstGeom>
        </p:spPr>
      </p:pic>
      <p:sp>
        <p:nvSpPr>
          <p:cNvPr id="24" name="bg object 24"/>
          <p:cNvSpPr/>
          <p:nvPr/>
        </p:nvSpPr>
        <p:spPr>
          <a:xfrm>
            <a:off x="4265548" y="5759412"/>
            <a:ext cx="2364105" cy="572770"/>
          </a:xfrm>
          <a:custGeom>
            <a:avLst/>
            <a:gdLst/>
            <a:ahLst/>
            <a:cxnLst/>
            <a:rect l="l" t="t" r="r" b="b"/>
            <a:pathLst>
              <a:path w="2364104" h="572770">
                <a:moveTo>
                  <a:pt x="2319962" y="33884"/>
                </a:moveTo>
                <a:lnTo>
                  <a:pt x="0" y="557758"/>
                </a:lnTo>
                <a:lnTo>
                  <a:pt x="3301" y="572617"/>
                </a:lnTo>
                <a:lnTo>
                  <a:pt x="2323283" y="48767"/>
                </a:lnTo>
                <a:lnTo>
                  <a:pt x="2334365" y="38438"/>
                </a:lnTo>
                <a:lnTo>
                  <a:pt x="2319962" y="33884"/>
                </a:lnTo>
                <a:close/>
              </a:path>
              <a:path w="2364104" h="572770">
                <a:moveTo>
                  <a:pt x="2350871" y="27673"/>
                </a:moveTo>
                <a:lnTo>
                  <a:pt x="2347468" y="27673"/>
                </a:lnTo>
                <a:lnTo>
                  <a:pt x="2350897" y="42532"/>
                </a:lnTo>
                <a:lnTo>
                  <a:pt x="2323283" y="48767"/>
                </a:lnTo>
                <a:lnTo>
                  <a:pt x="2276348" y="92544"/>
                </a:lnTo>
                <a:lnTo>
                  <a:pt x="2276094" y="97370"/>
                </a:lnTo>
                <a:lnTo>
                  <a:pt x="2281935" y="103530"/>
                </a:lnTo>
                <a:lnTo>
                  <a:pt x="2286761" y="103695"/>
                </a:lnTo>
                <a:lnTo>
                  <a:pt x="2363851" y="31775"/>
                </a:lnTo>
                <a:lnTo>
                  <a:pt x="2350871" y="27673"/>
                </a:lnTo>
                <a:close/>
              </a:path>
              <a:path w="2364104" h="572770">
                <a:moveTo>
                  <a:pt x="2334365" y="38438"/>
                </a:moveTo>
                <a:lnTo>
                  <a:pt x="2323283" y="48767"/>
                </a:lnTo>
                <a:lnTo>
                  <a:pt x="2350897" y="42532"/>
                </a:lnTo>
                <a:lnTo>
                  <a:pt x="2350861" y="42379"/>
                </a:lnTo>
                <a:lnTo>
                  <a:pt x="2346832" y="42379"/>
                </a:lnTo>
                <a:lnTo>
                  <a:pt x="2334365" y="38438"/>
                </a:lnTo>
                <a:close/>
              </a:path>
              <a:path w="2364104" h="572770">
                <a:moveTo>
                  <a:pt x="2343911" y="29540"/>
                </a:moveTo>
                <a:lnTo>
                  <a:pt x="2334365" y="38438"/>
                </a:lnTo>
                <a:lnTo>
                  <a:pt x="2346832" y="42379"/>
                </a:lnTo>
                <a:lnTo>
                  <a:pt x="2343911" y="29540"/>
                </a:lnTo>
                <a:close/>
              </a:path>
              <a:path w="2364104" h="572770">
                <a:moveTo>
                  <a:pt x="2347898" y="29540"/>
                </a:moveTo>
                <a:lnTo>
                  <a:pt x="2343911" y="29540"/>
                </a:lnTo>
                <a:lnTo>
                  <a:pt x="2346832" y="42379"/>
                </a:lnTo>
                <a:lnTo>
                  <a:pt x="2350861" y="42379"/>
                </a:lnTo>
                <a:lnTo>
                  <a:pt x="2347898" y="29540"/>
                </a:lnTo>
                <a:close/>
              </a:path>
              <a:path w="2364104" h="572770">
                <a:moveTo>
                  <a:pt x="2347468" y="27673"/>
                </a:moveTo>
                <a:lnTo>
                  <a:pt x="2319962" y="33884"/>
                </a:lnTo>
                <a:lnTo>
                  <a:pt x="2334365" y="38438"/>
                </a:lnTo>
                <a:lnTo>
                  <a:pt x="2343911" y="29540"/>
                </a:lnTo>
                <a:lnTo>
                  <a:pt x="2347898" y="29540"/>
                </a:lnTo>
                <a:lnTo>
                  <a:pt x="2347468" y="27673"/>
                </a:lnTo>
                <a:close/>
              </a:path>
              <a:path w="2364104" h="572770">
                <a:moveTo>
                  <a:pt x="2263267" y="0"/>
                </a:moveTo>
                <a:lnTo>
                  <a:pt x="2259076" y="2235"/>
                </a:lnTo>
                <a:lnTo>
                  <a:pt x="2256535" y="10261"/>
                </a:lnTo>
                <a:lnTo>
                  <a:pt x="2258695" y="14541"/>
                </a:lnTo>
                <a:lnTo>
                  <a:pt x="2319962" y="33884"/>
                </a:lnTo>
                <a:lnTo>
                  <a:pt x="2347468" y="27673"/>
                </a:lnTo>
                <a:lnTo>
                  <a:pt x="2350871" y="27673"/>
                </a:lnTo>
                <a:lnTo>
                  <a:pt x="2263267" y="0"/>
                </a:lnTo>
                <a:close/>
              </a:path>
            </a:pathLst>
          </a:custGeom>
          <a:solidFill>
            <a:srgbClr val="001F5F"/>
          </a:solidFill>
        </p:spPr>
        <p:txBody>
          <a:bodyPr wrap="square" lIns="0" tIns="0" rIns="0" bIns="0" rtlCol="0"/>
          <a:lstStyle/>
          <a:p>
            <a:endParaRPr/>
          </a:p>
        </p:txBody>
      </p:sp>
      <p:sp>
        <p:nvSpPr>
          <p:cNvPr id="2" name="Holder 2"/>
          <p:cNvSpPr>
            <a:spLocks noGrp="1"/>
          </p:cNvSpPr>
          <p:nvPr>
            <p:ph type="ctrTitle"/>
          </p:nvPr>
        </p:nvSpPr>
        <p:spPr>
          <a:xfrm>
            <a:off x="535940" y="480440"/>
            <a:ext cx="5429885" cy="482600"/>
          </a:xfrm>
          <a:prstGeom prst="rect">
            <a:avLst/>
          </a:prstGeom>
        </p:spPr>
        <p:txBody>
          <a:bodyPr wrap="square" lIns="0" tIns="0" rIns="0" bIns="0">
            <a:spAutoFit/>
          </a:bodyPr>
          <a:lstStyle>
            <a:lvl1pPr>
              <a:defRPr sz="3600" b="1" i="0">
                <a:solidFill>
                  <a:schemeClr val="tx1"/>
                </a:solidFill>
                <a:latin typeface="Carlito"/>
                <a:cs typeface="Carlito"/>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4/22/2024</a:t>
            </a:fld>
            <a:endParaRPr lang="en-US"/>
          </a:p>
        </p:txBody>
      </p:sp>
      <p:sp>
        <p:nvSpPr>
          <p:cNvPr id="6" name="Holder 6"/>
          <p:cNvSpPr>
            <a:spLocks noGrp="1"/>
          </p:cNvSpPr>
          <p:nvPr>
            <p:ph type="sldNum" sz="quarter" idx="7"/>
          </p:nvPr>
        </p:nvSpPr>
        <p:spPr/>
        <p:txBody>
          <a:bodyPr lIns="0" tIns="0" rIns="0" bIns="0"/>
          <a:lstStyle>
            <a:lvl1pPr>
              <a:defRPr sz="1400" b="1" i="0">
                <a:solidFill>
                  <a:schemeClr val="bg1"/>
                </a:solidFill>
                <a:latin typeface="Arial"/>
                <a:cs typeface="Arial"/>
              </a:defRPr>
            </a:lvl1pPr>
          </a:lstStyle>
          <a:p>
            <a:pPr marL="88265">
              <a:lnSpc>
                <a:spcPts val="1650"/>
              </a:lnSpc>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4/22/2024</a:t>
            </a:fld>
            <a:endParaRPr lang="en-US"/>
          </a:p>
        </p:txBody>
      </p:sp>
      <p:sp>
        <p:nvSpPr>
          <p:cNvPr id="6" name="Holder 6"/>
          <p:cNvSpPr>
            <a:spLocks noGrp="1"/>
          </p:cNvSpPr>
          <p:nvPr>
            <p:ph type="sldNum" sz="quarter" idx="7"/>
          </p:nvPr>
        </p:nvSpPr>
        <p:spPr/>
        <p:txBody>
          <a:bodyPr lIns="0" tIns="0" rIns="0" bIns="0"/>
          <a:lstStyle>
            <a:lvl1pPr>
              <a:defRPr sz="1400" b="1" i="0">
                <a:solidFill>
                  <a:schemeClr val="bg1"/>
                </a:solidFill>
                <a:latin typeface="Arial"/>
                <a:cs typeface="Arial"/>
              </a:defRPr>
            </a:lvl1pPr>
          </a:lstStyle>
          <a:p>
            <a:pPr marL="88265">
              <a:lnSpc>
                <a:spcPts val="1650"/>
              </a:lnSpc>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rlito"/>
                <a:cs typeface="Carlito"/>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4/22/2024</a:t>
            </a:fld>
            <a:endParaRPr lang="en-US"/>
          </a:p>
        </p:txBody>
      </p:sp>
      <p:sp>
        <p:nvSpPr>
          <p:cNvPr id="7" name="Holder 7"/>
          <p:cNvSpPr>
            <a:spLocks noGrp="1"/>
          </p:cNvSpPr>
          <p:nvPr>
            <p:ph type="sldNum" sz="quarter" idx="7"/>
          </p:nvPr>
        </p:nvSpPr>
        <p:spPr/>
        <p:txBody>
          <a:bodyPr lIns="0" tIns="0" rIns="0" bIns="0"/>
          <a:lstStyle>
            <a:lvl1pPr>
              <a:defRPr sz="1400" b="1" i="0">
                <a:solidFill>
                  <a:schemeClr val="bg1"/>
                </a:solidFill>
                <a:latin typeface="Arial"/>
                <a:cs typeface="Arial"/>
              </a:defRPr>
            </a:lvl1pPr>
          </a:lstStyle>
          <a:p>
            <a:pPr marL="88265">
              <a:lnSpc>
                <a:spcPts val="1650"/>
              </a:lnSpc>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4/22/2024</a:t>
            </a:fld>
            <a:endParaRPr lang="en-US"/>
          </a:p>
        </p:txBody>
      </p:sp>
      <p:sp>
        <p:nvSpPr>
          <p:cNvPr id="5" name="Holder 5"/>
          <p:cNvSpPr>
            <a:spLocks noGrp="1"/>
          </p:cNvSpPr>
          <p:nvPr>
            <p:ph type="sldNum" sz="quarter" idx="7"/>
          </p:nvPr>
        </p:nvSpPr>
        <p:spPr/>
        <p:txBody>
          <a:bodyPr lIns="0" tIns="0" rIns="0" bIns="0"/>
          <a:lstStyle>
            <a:lvl1pPr>
              <a:defRPr sz="1400" b="1" i="0">
                <a:solidFill>
                  <a:schemeClr val="bg1"/>
                </a:solidFill>
                <a:latin typeface="Arial"/>
                <a:cs typeface="Arial"/>
              </a:defRPr>
            </a:lvl1pPr>
          </a:lstStyle>
          <a:p>
            <a:pPr marL="88265">
              <a:lnSpc>
                <a:spcPts val="1650"/>
              </a:lnSpc>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4/22/2024</a:t>
            </a:fld>
            <a:endParaRPr lang="en-US"/>
          </a:p>
        </p:txBody>
      </p:sp>
      <p:sp>
        <p:nvSpPr>
          <p:cNvPr id="4" name="Holder 4"/>
          <p:cNvSpPr>
            <a:spLocks noGrp="1"/>
          </p:cNvSpPr>
          <p:nvPr>
            <p:ph type="sldNum" sz="quarter" idx="7"/>
          </p:nvPr>
        </p:nvSpPr>
        <p:spPr/>
        <p:txBody>
          <a:bodyPr lIns="0" tIns="0" rIns="0" bIns="0"/>
          <a:lstStyle>
            <a:lvl1pPr>
              <a:defRPr sz="1400" b="1" i="0">
                <a:solidFill>
                  <a:schemeClr val="bg1"/>
                </a:solidFill>
                <a:latin typeface="Arial"/>
                <a:cs typeface="Arial"/>
              </a:defRPr>
            </a:lvl1pPr>
          </a:lstStyle>
          <a:p>
            <a:pPr marL="88265">
              <a:lnSpc>
                <a:spcPts val="1650"/>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763761" y="761"/>
            <a:ext cx="0" cy="6858000"/>
          </a:xfrm>
          <a:custGeom>
            <a:avLst/>
            <a:gdLst/>
            <a:ahLst/>
            <a:cxnLst/>
            <a:rect l="l" t="t" r="r" b="b"/>
            <a:pathLst>
              <a:path h="6858000">
                <a:moveTo>
                  <a:pt x="0" y="0"/>
                </a:moveTo>
                <a:lnTo>
                  <a:pt x="0" y="6857999"/>
                </a:lnTo>
              </a:path>
            </a:pathLst>
          </a:custGeom>
          <a:ln w="38100">
            <a:solidFill>
              <a:srgbClr val="FDC3AD"/>
            </a:solidFill>
          </a:ln>
        </p:spPr>
        <p:txBody>
          <a:bodyPr wrap="square" lIns="0" tIns="0" rIns="0" bIns="0" rtlCol="0"/>
          <a:lstStyle/>
          <a:p>
            <a:endParaRPr/>
          </a:p>
        </p:txBody>
      </p:sp>
      <p:sp>
        <p:nvSpPr>
          <p:cNvPr id="17" name="bg object 17"/>
          <p:cNvSpPr/>
          <p:nvPr/>
        </p:nvSpPr>
        <p:spPr>
          <a:xfrm>
            <a:off x="8156447" y="5715000"/>
            <a:ext cx="548640" cy="548640"/>
          </a:xfrm>
          <a:custGeom>
            <a:avLst/>
            <a:gdLst/>
            <a:ahLst/>
            <a:cxnLst/>
            <a:rect l="l" t="t" r="r" b="b"/>
            <a:pathLst>
              <a:path w="548640" h="548639">
                <a:moveTo>
                  <a:pt x="274320" y="0"/>
                </a:moveTo>
                <a:lnTo>
                  <a:pt x="225008" y="4419"/>
                </a:lnTo>
                <a:lnTo>
                  <a:pt x="178597" y="17162"/>
                </a:lnTo>
                <a:lnTo>
                  <a:pt x="135861" y="37453"/>
                </a:lnTo>
                <a:lnTo>
                  <a:pt x="97575" y="64518"/>
                </a:lnTo>
                <a:lnTo>
                  <a:pt x="64513" y="97580"/>
                </a:lnTo>
                <a:lnTo>
                  <a:pt x="37450" y="135867"/>
                </a:lnTo>
                <a:lnTo>
                  <a:pt x="17161" y="178602"/>
                </a:lnTo>
                <a:lnTo>
                  <a:pt x="4419" y="225011"/>
                </a:lnTo>
                <a:lnTo>
                  <a:pt x="0" y="274319"/>
                </a:lnTo>
                <a:lnTo>
                  <a:pt x="4419" y="323628"/>
                </a:lnTo>
                <a:lnTo>
                  <a:pt x="17161" y="370037"/>
                </a:lnTo>
                <a:lnTo>
                  <a:pt x="37450" y="412772"/>
                </a:lnTo>
                <a:lnTo>
                  <a:pt x="64513" y="451059"/>
                </a:lnTo>
                <a:lnTo>
                  <a:pt x="97575" y="484121"/>
                </a:lnTo>
                <a:lnTo>
                  <a:pt x="135861" y="511186"/>
                </a:lnTo>
                <a:lnTo>
                  <a:pt x="178597" y="531477"/>
                </a:lnTo>
                <a:lnTo>
                  <a:pt x="225008" y="544220"/>
                </a:lnTo>
                <a:lnTo>
                  <a:pt x="274320" y="548640"/>
                </a:lnTo>
                <a:lnTo>
                  <a:pt x="323631" y="544220"/>
                </a:lnTo>
                <a:lnTo>
                  <a:pt x="370042" y="531477"/>
                </a:lnTo>
                <a:lnTo>
                  <a:pt x="412778" y="511186"/>
                </a:lnTo>
                <a:lnTo>
                  <a:pt x="451064" y="484121"/>
                </a:lnTo>
                <a:lnTo>
                  <a:pt x="484126" y="451059"/>
                </a:lnTo>
                <a:lnTo>
                  <a:pt x="511189" y="412772"/>
                </a:lnTo>
                <a:lnTo>
                  <a:pt x="531478" y="370037"/>
                </a:lnTo>
                <a:lnTo>
                  <a:pt x="544220" y="323628"/>
                </a:lnTo>
                <a:lnTo>
                  <a:pt x="548640" y="274319"/>
                </a:lnTo>
                <a:lnTo>
                  <a:pt x="544220" y="225011"/>
                </a:lnTo>
                <a:lnTo>
                  <a:pt x="531478" y="178602"/>
                </a:lnTo>
                <a:lnTo>
                  <a:pt x="511189" y="135867"/>
                </a:lnTo>
                <a:lnTo>
                  <a:pt x="484126" y="97580"/>
                </a:lnTo>
                <a:lnTo>
                  <a:pt x="451064" y="64518"/>
                </a:lnTo>
                <a:lnTo>
                  <a:pt x="412778" y="37453"/>
                </a:lnTo>
                <a:lnTo>
                  <a:pt x="370042" y="17162"/>
                </a:lnTo>
                <a:lnTo>
                  <a:pt x="323631" y="4419"/>
                </a:lnTo>
                <a:lnTo>
                  <a:pt x="274320" y="0"/>
                </a:lnTo>
                <a:close/>
              </a:path>
            </a:pathLst>
          </a:custGeom>
          <a:solidFill>
            <a:srgbClr val="FD8537"/>
          </a:solidFill>
        </p:spPr>
        <p:txBody>
          <a:bodyPr wrap="square" lIns="0" tIns="0" rIns="0" bIns="0" rtlCol="0"/>
          <a:lstStyle/>
          <a:p>
            <a:endParaRPr/>
          </a:p>
        </p:txBody>
      </p:sp>
      <p:sp>
        <p:nvSpPr>
          <p:cNvPr id="18" name="bg object 18"/>
          <p:cNvSpPr/>
          <p:nvPr/>
        </p:nvSpPr>
        <p:spPr>
          <a:xfrm>
            <a:off x="47231" y="0"/>
            <a:ext cx="58419" cy="6858000"/>
          </a:xfrm>
          <a:custGeom>
            <a:avLst/>
            <a:gdLst/>
            <a:ahLst/>
            <a:cxnLst/>
            <a:rect l="l" t="t" r="r" b="b"/>
            <a:pathLst>
              <a:path w="58419" h="6858000">
                <a:moveTo>
                  <a:pt x="11595" y="0"/>
                </a:moveTo>
                <a:lnTo>
                  <a:pt x="0" y="0"/>
                </a:lnTo>
                <a:lnTo>
                  <a:pt x="12" y="6858000"/>
                </a:lnTo>
                <a:lnTo>
                  <a:pt x="11595" y="6858000"/>
                </a:lnTo>
                <a:lnTo>
                  <a:pt x="11595" y="0"/>
                </a:lnTo>
                <a:close/>
              </a:path>
              <a:path w="58419" h="6858000">
                <a:moveTo>
                  <a:pt x="57924" y="0"/>
                </a:moveTo>
                <a:lnTo>
                  <a:pt x="23177" y="0"/>
                </a:lnTo>
                <a:lnTo>
                  <a:pt x="23177" y="6858000"/>
                </a:lnTo>
                <a:lnTo>
                  <a:pt x="57924" y="6858000"/>
                </a:lnTo>
                <a:lnTo>
                  <a:pt x="57924" y="0"/>
                </a:lnTo>
                <a:close/>
              </a:path>
            </a:pathLst>
          </a:custGeom>
          <a:solidFill>
            <a:srgbClr val="FDC3AD"/>
          </a:solidFill>
        </p:spPr>
        <p:txBody>
          <a:bodyPr wrap="square" lIns="0" tIns="0" rIns="0" bIns="0" rtlCol="0"/>
          <a:lstStyle/>
          <a:p>
            <a:endParaRPr/>
          </a:p>
        </p:txBody>
      </p:sp>
      <p:sp>
        <p:nvSpPr>
          <p:cNvPr id="19" name="bg object 19"/>
          <p:cNvSpPr/>
          <p:nvPr/>
        </p:nvSpPr>
        <p:spPr>
          <a:xfrm>
            <a:off x="8839200" y="0"/>
            <a:ext cx="304800" cy="6858000"/>
          </a:xfrm>
          <a:custGeom>
            <a:avLst/>
            <a:gdLst/>
            <a:ahLst/>
            <a:cxnLst/>
            <a:rect l="l" t="t" r="r" b="b"/>
            <a:pathLst>
              <a:path w="304800" h="6858000">
                <a:moveTo>
                  <a:pt x="304800" y="0"/>
                </a:moveTo>
                <a:lnTo>
                  <a:pt x="0" y="0"/>
                </a:lnTo>
                <a:lnTo>
                  <a:pt x="0" y="6858000"/>
                </a:lnTo>
                <a:lnTo>
                  <a:pt x="304800" y="6858000"/>
                </a:lnTo>
                <a:lnTo>
                  <a:pt x="304800" y="0"/>
                </a:lnTo>
                <a:close/>
              </a:path>
            </a:pathLst>
          </a:custGeom>
          <a:solidFill>
            <a:srgbClr val="FDC3AD">
              <a:alpha val="87057"/>
            </a:srgbClr>
          </a:solidFill>
        </p:spPr>
        <p:txBody>
          <a:bodyPr wrap="square" lIns="0" tIns="0" rIns="0" bIns="0" rtlCol="0"/>
          <a:lstStyle/>
          <a:p>
            <a:endParaRPr/>
          </a:p>
        </p:txBody>
      </p:sp>
      <p:sp>
        <p:nvSpPr>
          <p:cNvPr id="20" name="bg object 20"/>
          <p:cNvSpPr/>
          <p:nvPr/>
        </p:nvSpPr>
        <p:spPr>
          <a:xfrm>
            <a:off x="8915400" y="0"/>
            <a:ext cx="0" cy="6858000"/>
          </a:xfrm>
          <a:custGeom>
            <a:avLst/>
            <a:gdLst/>
            <a:ahLst/>
            <a:cxnLst/>
            <a:rect l="l" t="t" r="r" b="b"/>
            <a:pathLst>
              <a:path h="6858000">
                <a:moveTo>
                  <a:pt x="0" y="0"/>
                </a:moveTo>
                <a:lnTo>
                  <a:pt x="0" y="6857999"/>
                </a:lnTo>
              </a:path>
            </a:pathLst>
          </a:custGeom>
          <a:ln w="9144">
            <a:solidFill>
              <a:srgbClr val="FD8537"/>
            </a:solidFill>
          </a:ln>
        </p:spPr>
        <p:txBody>
          <a:bodyPr wrap="square" lIns="0" tIns="0" rIns="0" bIns="0" rtlCol="0"/>
          <a:lstStyle/>
          <a:p>
            <a:endParaRPr/>
          </a:p>
        </p:txBody>
      </p:sp>
      <p:sp>
        <p:nvSpPr>
          <p:cNvPr id="2" name="Holder 2"/>
          <p:cNvSpPr>
            <a:spLocks noGrp="1"/>
          </p:cNvSpPr>
          <p:nvPr>
            <p:ph type="title"/>
          </p:nvPr>
        </p:nvSpPr>
        <p:spPr>
          <a:xfrm>
            <a:off x="231140" y="12903"/>
            <a:ext cx="7896174" cy="948994"/>
          </a:xfrm>
          <a:prstGeom prst="rect">
            <a:avLst/>
          </a:prstGeom>
        </p:spPr>
        <p:txBody>
          <a:bodyPr wrap="square" lIns="0" tIns="0" rIns="0" bIns="0">
            <a:spAutoFit/>
          </a:bodyPr>
          <a:lstStyle>
            <a:lvl1pPr>
              <a:defRPr sz="3600" b="1" i="0">
                <a:solidFill>
                  <a:schemeClr val="tx1"/>
                </a:solidFill>
                <a:latin typeface="Carlito"/>
                <a:cs typeface="Carlito"/>
              </a:defRPr>
            </a:lvl1pPr>
          </a:lstStyle>
          <a:p>
            <a:endParaRPr/>
          </a:p>
        </p:txBody>
      </p:sp>
      <p:sp>
        <p:nvSpPr>
          <p:cNvPr id="3" name="Holder 3"/>
          <p:cNvSpPr>
            <a:spLocks noGrp="1"/>
          </p:cNvSpPr>
          <p:nvPr>
            <p:ph type="body" idx="1"/>
          </p:nvPr>
        </p:nvSpPr>
        <p:spPr>
          <a:xfrm>
            <a:off x="545693" y="1090421"/>
            <a:ext cx="7388859" cy="2769870"/>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4/22/2024</a:t>
            </a:fld>
            <a:endParaRPr lang="en-US"/>
          </a:p>
        </p:txBody>
      </p:sp>
      <p:sp>
        <p:nvSpPr>
          <p:cNvPr id="6" name="Holder 6"/>
          <p:cNvSpPr>
            <a:spLocks noGrp="1"/>
          </p:cNvSpPr>
          <p:nvPr>
            <p:ph type="sldNum" sz="quarter" idx="7"/>
          </p:nvPr>
        </p:nvSpPr>
        <p:spPr>
          <a:xfrm>
            <a:off x="8297291" y="5887440"/>
            <a:ext cx="287654" cy="224789"/>
          </a:xfrm>
          <a:prstGeom prst="rect">
            <a:avLst/>
          </a:prstGeom>
        </p:spPr>
        <p:txBody>
          <a:bodyPr wrap="square" lIns="0" tIns="0" rIns="0" bIns="0">
            <a:spAutoFit/>
          </a:bodyPr>
          <a:lstStyle>
            <a:lvl1pPr>
              <a:defRPr sz="1400" b="1" i="0">
                <a:solidFill>
                  <a:schemeClr val="bg1"/>
                </a:solidFill>
                <a:latin typeface="Arial"/>
                <a:cs typeface="Arial"/>
              </a:defRPr>
            </a:lvl1pPr>
          </a:lstStyle>
          <a:p>
            <a:pPr marL="88265">
              <a:lnSpc>
                <a:spcPts val="1650"/>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hyperlink" Target="videos/SLA%20process%20-%20YouTube%20%5b360p%5d.mp4"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31.xml.rels><?xml version="1.0" encoding="UTF-8" standalone="yes"?>
<Relationships xmlns="http://schemas.openxmlformats.org/package/2006/relationships"><Relationship Id="rId2" Type="http://schemas.openxmlformats.org/officeDocument/2006/relationships/hyperlink" Target="videos/SLA%20process%20-%20YouTube%20%5b360p%5d.mp4"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aeroflex.com/" TargetMode="External"/><Relationship Id="rId7" Type="http://schemas.openxmlformats.org/officeDocument/2006/relationships/image" Target="../media/image22.jpg"/><Relationship Id="rId2" Type="http://schemas.openxmlformats.org/officeDocument/2006/relationships/hyperlink" Target="http://www.3dsystems.com/" TargetMode="Externa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hyperlink" Target="videos/LOM%20Process%20-%20YouTube%20%5b360p%5d.mp4" TargetMode="External"/><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kiracorp.co.jp/" TargetMode="External"/><Relationship Id="rId2" Type="http://schemas.openxmlformats.org/officeDocument/2006/relationships/hyperlink" Target="http://www.cubictechnologies.com/" TargetMode="Externa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hyperlink" Target="http://www.cubictechnologies.com/Prototyping/index.ht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videos/FDM%20process%20-%20YouTube%20%5b360p%5d.mp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www.3dsystems.com/" TargetMode="Externa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www.soligen.com/" TargetMode="External"/><Relationship Id="rId2" Type="http://schemas.openxmlformats.org/officeDocument/2006/relationships/hyperlink" Target="http://www.zcorp.com/" TargetMode="Externa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2903"/>
            <a:ext cx="7896174" cy="898631"/>
          </a:xfrm>
          <a:prstGeom prst="rect">
            <a:avLst/>
          </a:prstGeom>
        </p:spPr>
        <p:txBody>
          <a:bodyPr vert="horz" wrap="square" lIns="0" tIns="66980" rIns="0" bIns="0" rtlCol="0">
            <a:spAutoFit/>
          </a:bodyPr>
          <a:lstStyle/>
          <a:p>
            <a:pPr marL="165100">
              <a:lnSpc>
                <a:spcPct val="100000"/>
              </a:lnSpc>
              <a:spcBef>
                <a:spcPts val="100"/>
              </a:spcBef>
            </a:pPr>
            <a:r>
              <a:rPr sz="3200" cap="small" spc="-10" dirty="0">
                <a:solidFill>
                  <a:srgbClr val="565F6C"/>
                </a:solidFill>
                <a:latin typeface="Carlito"/>
                <a:cs typeface="Carlito"/>
              </a:rPr>
              <a:t>Introduction</a:t>
            </a:r>
            <a:endParaRPr sz="3200" dirty="0">
              <a:latin typeface="Carlito"/>
              <a:cs typeface="Carlito"/>
            </a:endParaRPr>
          </a:p>
          <a:p>
            <a:pPr marL="165100">
              <a:lnSpc>
                <a:spcPct val="100000"/>
              </a:lnSpc>
              <a:spcBef>
                <a:spcPts val="40"/>
              </a:spcBef>
            </a:pPr>
            <a:r>
              <a:rPr sz="2200" b="0" cap="small" dirty="0">
                <a:solidFill>
                  <a:srgbClr val="565F6C"/>
                </a:solidFill>
                <a:latin typeface="Carlito"/>
                <a:cs typeface="Carlito"/>
              </a:rPr>
              <a:t>What</a:t>
            </a:r>
            <a:r>
              <a:rPr sz="2200" b="0" cap="small" spc="55" dirty="0">
                <a:solidFill>
                  <a:srgbClr val="565F6C"/>
                </a:solidFill>
                <a:latin typeface="Carlito"/>
                <a:cs typeface="Carlito"/>
              </a:rPr>
              <a:t> </a:t>
            </a:r>
            <a:r>
              <a:rPr sz="2200" b="0" cap="small" dirty="0">
                <a:solidFill>
                  <a:srgbClr val="565F6C"/>
                </a:solidFill>
                <a:latin typeface="Carlito"/>
                <a:cs typeface="Carlito"/>
              </a:rPr>
              <a:t>is</a:t>
            </a:r>
            <a:r>
              <a:rPr sz="2200" b="0" cap="small" spc="50" dirty="0">
                <a:solidFill>
                  <a:srgbClr val="565F6C"/>
                </a:solidFill>
                <a:latin typeface="Carlito"/>
                <a:cs typeface="Carlito"/>
              </a:rPr>
              <a:t> </a:t>
            </a:r>
            <a:r>
              <a:rPr sz="2200" b="0" cap="small" dirty="0">
                <a:solidFill>
                  <a:srgbClr val="565F6C"/>
                </a:solidFill>
                <a:latin typeface="Carlito"/>
                <a:cs typeface="Carlito"/>
              </a:rPr>
              <a:t>a</a:t>
            </a:r>
            <a:r>
              <a:rPr sz="2200" b="0" cap="small" spc="65" dirty="0">
                <a:solidFill>
                  <a:srgbClr val="565F6C"/>
                </a:solidFill>
                <a:latin typeface="Carlito"/>
                <a:cs typeface="Carlito"/>
              </a:rPr>
              <a:t> </a:t>
            </a:r>
            <a:r>
              <a:rPr sz="2200" b="0" cap="small" spc="-55" dirty="0">
                <a:solidFill>
                  <a:srgbClr val="565F6C"/>
                </a:solidFill>
                <a:latin typeface="Carlito"/>
                <a:cs typeface="Carlito"/>
              </a:rPr>
              <a:t>Prototype?</a:t>
            </a:r>
            <a:endParaRPr sz="2200" dirty="0">
              <a:latin typeface="Carlito"/>
              <a:cs typeface="Carlito"/>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88265">
              <a:lnSpc>
                <a:spcPts val="1650"/>
              </a:lnSpc>
            </a:pPr>
            <a:fld id="{81D60167-4931-47E6-BA6A-407CBD079E47}" type="slidenum">
              <a:rPr spc="-50" dirty="0"/>
              <a:t>1</a:t>
            </a:fld>
            <a:endParaRPr spc="-50" dirty="0"/>
          </a:p>
        </p:txBody>
      </p:sp>
      <p:sp>
        <p:nvSpPr>
          <p:cNvPr id="3" name="object 3"/>
          <p:cNvSpPr txBox="1"/>
          <p:nvPr/>
        </p:nvSpPr>
        <p:spPr>
          <a:xfrm>
            <a:off x="801420" y="1174749"/>
            <a:ext cx="7349490" cy="2180590"/>
          </a:xfrm>
          <a:prstGeom prst="rect">
            <a:avLst/>
          </a:prstGeom>
        </p:spPr>
        <p:txBody>
          <a:bodyPr vert="horz" wrap="square" lIns="0" tIns="78740" rIns="0" bIns="0" rtlCol="0">
            <a:spAutoFit/>
          </a:bodyPr>
          <a:lstStyle/>
          <a:p>
            <a:pPr marL="396240" marR="5080" indent="-384175">
              <a:lnSpc>
                <a:spcPct val="80000"/>
              </a:lnSpc>
              <a:spcBef>
                <a:spcPts val="620"/>
              </a:spcBef>
              <a:buClr>
                <a:srgbClr val="FD8537"/>
              </a:buClr>
              <a:buSzPct val="68181"/>
              <a:buFont typeface="Noto Sans Symbols2"/>
              <a:buChar char="⦿"/>
              <a:tabLst>
                <a:tab pos="396240" algn="l"/>
              </a:tabLst>
            </a:pPr>
            <a:r>
              <a:rPr sz="2200" dirty="0">
                <a:latin typeface="Carlito"/>
                <a:cs typeface="Carlito"/>
              </a:rPr>
              <a:t>A</a:t>
            </a:r>
            <a:r>
              <a:rPr sz="2200" spc="110" dirty="0">
                <a:latin typeface="Carlito"/>
                <a:cs typeface="Carlito"/>
              </a:rPr>
              <a:t> </a:t>
            </a:r>
            <a:r>
              <a:rPr sz="2200" dirty="0">
                <a:latin typeface="Carlito"/>
                <a:cs typeface="Carlito"/>
              </a:rPr>
              <a:t>prototype</a:t>
            </a:r>
            <a:r>
              <a:rPr sz="2200" spc="135" dirty="0">
                <a:latin typeface="Carlito"/>
                <a:cs typeface="Carlito"/>
              </a:rPr>
              <a:t> </a:t>
            </a:r>
            <a:r>
              <a:rPr sz="2200" dirty="0">
                <a:latin typeface="Carlito"/>
                <a:cs typeface="Carlito"/>
              </a:rPr>
              <a:t>is</a:t>
            </a:r>
            <a:r>
              <a:rPr sz="2200" spc="114" dirty="0">
                <a:latin typeface="Carlito"/>
                <a:cs typeface="Carlito"/>
              </a:rPr>
              <a:t> </a:t>
            </a:r>
            <a:r>
              <a:rPr sz="2200" dirty="0">
                <a:latin typeface="Carlito"/>
                <a:cs typeface="Carlito"/>
              </a:rPr>
              <a:t>a</a:t>
            </a:r>
            <a:r>
              <a:rPr sz="2200" spc="120" dirty="0">
                <a:latin typeface="Carlito"/>
                <a:cs typeface="Carlito"/>
              </a:rPr>
              <a:t> </a:t>
            </a:r>
            <a:r>
              <a:rPr sz="2200" dirty="0">
                <a:latin typeface="Carlito"/>
                <a:cs typeface="Carlito"/>
              </a:rPr>
              <a:t>draft</a:t>
            </a:r>
            <a:r>
              <a:rPr sz="2200" spc="120" dirty="0">
                <a:latin typeface="Carlito"/>
                <a:cs typeface="Carlito"/>
              </a:rPr>
              <a:t> </a:t>
            </a:r>
            <a:r>
              <a:rPr sz="2200" dirty="0">
                <a:latin typeface="Carlito"/>
                <a:cs typeface="Carlito"/>
              </a:rPr>
              <a:t>version</a:t>
            </a:r>
            <a:r>
              <a:rPr sz="2200" spc="120" dirty="0">
                <a:latin typeface="Carlito"/>
                <a:cs typeface="Carlito"/>
              </a:rPr>
              <a:t> </a:t>
            </a:r>
            <a:r>
              <a:rPr sz="2200" dirty="0">
                <a:latin typeface="Carlito"/>
                <a:cs typeface="Carlito"/>
              </a:rPr>
              <a:t>or</a:t>
            </a:r>
            <a:r>
              <a:rPr sz="2200" spc="114" dirty="0">
                <a:latin typeface="Carlito"/>
                <a:cs typeface="Carlito"/>
              </a:rPr>
              <a:t> </a:t>
            </a:r>
            <a:r>
              <a:rPr sz="2200" dirty="0">
                <a:latin typeface="Carlito"/>
                <a:cs typeface="Carlito"/>
              </a:rPr>
              <a:t>an</a:t>
            </a:r>
            <a:r>
              <a:rPr sz="2200" spc="110" dirty="0">
                <a:latin typeface="Carlito"/>
                <a:cs typeface="Carlito"/>
              </a:rPr>
              <a:t> </a:t>
            </a:r>
            <a:r>
              <a:rPr sz="2200" dirty="0">
                <a:latin typeface="Carlito"/>
                <a:cs typeface="Carlito"/>
              </a:rPr>
              <a:t>approximation</a:t>
            </a:r>
            <a:r>
              <a:rPr sz="2200" spc="130" dirty="0">
                <a:latin typeface="Carlito"/>
                <a:cs typeface="Carlito"/>
              </a:rPr>
              <a:t> </a:t>
            </a:r>
            <a:r>
              <a:rPr sz="2200" dirty="0">
                <a:latin typeface="Carlito"/>
                <a:cs typeface="Carlito"/>
              </a:rPr>
              <a:t>of</a:t>
            </a:r>
            <a:r>
              <a:rPr sz="2200" spc="110" dirty="0">
                <a:latin typeface="Carlito"/>
                <a:cs typeface="Carlito"/>
              </a:rPr>
              <a:t> </a:t>
            </a:r>
            <a:r>
              <a:rPr sz="2200" dirty="0">
                <a:latin typeface="Carlito"/>
                <a:cs typeface="Carlito"/>
              </a:rPr>
              <a:t>a</a:t>
            </a:r>
            <a:r>
              <a:rPr sz="2200" spc="130" dirty="0">
                <a:latin typeface="Carlito"/>
                <a:cs typeface="Carlito"/>
              </a:rPr>
              <a:t> </a:t>
            </a:r>
            <a:r>
              <a:rPr sz="2200" spc="-10" dirty="0">
                <a:latin typeface="Carlito"/>
                <a:cs typeface="Carlito"/>
              </a:rPr>
              <a:t>final product.</a:t>
            </a:r>
            <a:endParaRPr sz="2200">
              <a:latin typeface="Carlito"/>
              <a:cs typeface="Carlito"/>
            </a:endParaRPr>
          </a:p>
          <a:p>
            <a:pPr marL="396240" indent="-383540">
              <a:lnSpc>
                <a:spcPct val="100000"/>
              </a:lnSpc>
              <a:spcBef>
                <a:spcPts val="2190"/>
              </a:spcBef>
              <a:buClr>
                <a:srgbClr val="FD8537"/>
              </a:buClr>
              <a:buSzPct val="68181"/>
              <a:buFont typeface="Noto Sans Symbols2"/>
              <a:buChar char="⦿"/>
              <a:tabLst>
                <a:tab pos="396240" algn="l"/>
              </a:tabLst>
            </a:pPr>
            <a:r>
              <a:rPr sz="2200" spc="-10" dirty="0">
                <a:latin typeface="Carlito"/>
                <a:cs typeface="Carlito"/>
              </a:rPr>
              <a:t>Prototypes</a:t>
            </a:r>
            <a:r>
              <a:rPr sz="2200" spc="-45" dirty="0">
                <a:latin typeface="Carlito"/>
                <a:cs typeface="Carlito"/>
              </a:rPr>
              <a:t> </a:t>
            </a:r>
            <a:r>
              <a:rPr sz="2200" dirty="0">
                <a:latin typeface="Carlito"/>
                <a:cs typeface="Carlito"/>
              </a:rPr>
              <a:t>are</a:t>
            </a:r>
            <a:r>
              <a:rPr sz="2200" spc="-70" dirty="0">
                <a:latin typeface="Carlito"/>
                <a:cs typeface="Carlito"/>
              </a:rPr>
              <a:t> </a:t>
            </a:r>
            <a:r>
              <a:rPr sz="2200" spc="-10" dirty="0">
                <a:latin typeface="Carlito"/>
                <a:cs typeface="Carlito"/>
              </a:rPr>
              <a:t>developed</a:t>
            </a:r>
            <a:r>
              <a:rPr sz="2200" spc="-55" dirty="0">
                <a:latin typeface="Carlito"/>
                <a:cs typeface="Carlito"/>
              </a:rPr>
              <a:t> </a:t>
            </a:r>
            <a:r>
              <a:rPr sz="2200" dirty="0">
                <a:latin typeface="Carlito"/>
                <a:cs typeface="Carlito"/>
              </a:rPr>
              <a:t>for</a:t>
            </a:r>
            <a:r>
              <a:rPr sz="2200" spc="-65" dirty="0">
                <a:latin typeface="Carlito"/>
                <a:cs typeface="Carlito"/>
              </a:rPr>
              <a:t> </a:t>
            </a:r>
            <a:r>
              <a:rPr sz="2200" dirty="0">
                <a:latin typeface="Carlito"/>
                <a:cs typeface="Carlito"/>
              </a:rPr>
              <a:t>several</a:t>
            </a:r>
            <a:r>
              <a:rPr sz="2200" spc="-60" dirty="0">
                <a:latin typeface="Carlito"/>
                <a:cs typeface="Carlito"/>
              </a:rPr>
              <a:t> </a:t>
            </a:r>
            <a:r>
              <a:rPr sz="2200" spc="-10" dirty="0">
                <a:latin typeface="Carlito"/>
                <a:cs typeface="Carlito"/>
              </a:rPr>
              <a:t>reasons:</a:t>
            </a:r>
            <a:endParaRPr sz="2200">
              <a:latin typeface="Carlito"/>
              <a:cs typeface="Carlito"/>
            </a:endParaRPr>
          </a:p>
          <a:p>
            <a:pPr marL="697865" lvl="1" indent="-273685">
              <a:lnSpc>
                <a:spcPct val="100000"/>
              </a:lnSpc>
              <a:buClr>
                <a:srgbClr val="FD8537"/>
              </a:buClr>
              <a:buSzPct val="79545"/>
              <a:buFont typeface="Noto Sans Symbols2"/>
              <a:buChar char="⚫"/>
              <a:tabLst>
                <a:tab pos="697865" algn="l"/>
              </a:tabLst>
            </a:pPr>
            <a:r>
              <a:rPr sz="2200" dirty="0">
                <a:latin typeface="Carlito"/>
                <a:cs typeface="Carlito"/>
              </a:rPr>
              <a:t>to</a:t>
            </a:r>
            <a:r>
              <a:rPr sz="2200" spc="-45" dirty="0">
                <a:latin typeface="Carlito"/>
                <a:cs typeface="Carlito"/>
              </a:rPr>
              <a:t> </a:t>
            </a:r>
            <a:r>
              <a:rPr sz="2200" dirty="0">
                <a:latin typeface="Carlito"/>
                <a:cs typeface="Carlito"/>
              </a:rPr>
              <a:t>identify</a:t>
            </a:r>
            <a:r>
              <a:rPr sz="2200" spc="-30" dirty="0">
                <a:latin typeface="Carlito"/>
                <a:cs typeface="Carlito"/>
              </a:rPr>
              <a:t> </a:t>
            </a:r>
            <a:r>
              <a:rPr sz="2200" dirty="0">
                <a:latin typeface="Carlito"/>
                <a:cs typeface="Carlito"/>
              </a:rPr>
              <a:t>possible</a:t>
            </a:r>
            <a:r>
              <a:rPr sz="2200" spc="-60" dirty="0">
                <a:latin typeface="Carlito"/>
                <a:cs typeface="Carlito"/>
              </a:rPr>
              <a:t> </a:t>
            </a:r>
            <a:r>
              <a:rPr sz="2200" spc="-10" dirty="0">
                <a:latin typeface="Carlito"/>
                <a:cs typeface="Carlito"/>
              </a:rPr>
              <a:t>problems.</a:t>
            </a:r>
            <a:endParaRPr sz="2200">
              <a:latin typeface="Carlito"/>
              <a:cs typeface="Carlito"/>
            </a:endParaRPr>
          </a:p>
          <a:p>
            <a:pPr marL="697865" marR="5715" lvl="1" indent="-274320">
              <a:lnSpc>
                <a:spcPct val="80000"/>
              </a:lnSpc>
              <a:spcBef>
                <a:spcPts val="530"/>
              </a:spcBef>
              <a:buClr>
                <a:srgbClr val="FD8537"/>
              </a:buClr>
              <a:buSzPct val="79545"/>
              <a:buFont typeface="Noto Sans Symbols2"/>
              <a:buChar char="⚫"/>
              <a:tabLst>
                <a:tab pos="697865" algn="l"/>
              </a:tabLst>
            </a:pPr>
            <a:r>
              <a:rPr sz="2200" dirty="0">
                <a:latin typeface="Carlito"/>
                <a:cs typeface="Carlito"/>
              </a:rPr>
              <a:t>to</a:t>
            </a:r>
            <a:r>
              <a:rPr sz="2200" spc="30" dirty="0">
                <a:latin typeface="Carlito"/>
                <a:cs typeface="Carlito"/>
              </a:rPr>
              <a:t> </a:t>
            </a:r>
            <a:r>
              <a:rPr sz="2200" dirty="0">
                <a:latin typeface="Carlito"/>
                <a:cs typeface="Carlito"/>
              </a:rPr>
              <a:t>confirm</a:t>
            </a:r>
            <a:r>
              <a:rPr sz="2200" spc="35" dirty="0">
                <a:latin typeface="Carlito"/>
                <a:cs typeface="Carlito"/>
              </a:rPr>
              <a:t> </a:t>
            </a:r>
            <a:r>
              <a:rPr sz="2200" dirty="0">
                <a:latin typeface="Carlito"/>
                <a:cs typeface="Carlito"/>
              </a:rPr>
              <a:t>the</a:t>
            </a:r>
            <a:r>
              <a:rPr sz="2200" spc="15" dirty="0">
                <a:latin typeface="Carlito"/>
                <a:cs typeface="Carlito"/>
              </a:rPr>
              <a:t> </a:t>
            </a:r>
            <a:r>
              <a:rPr sz="2200" dirty="0">
                <a:latin typeface="Carlito"/>
                <a:cs typeface="Carlito"/>
              </a:rPr>
              <a:t>suitability</a:t>
            </a:r>
            <a:r>
              <a:rPr sz="2200" spc="15" dirty="0">
                <a:latin typeface="Carlito"/>
                <a:cs typeface="Carlito"/>
              </a:rPr>
              <a:t> </a:t>
            </a:r>
            <a:r>
              <a:rPr sz="2200" dirty="0">
                <a:latin typeface="Carlito"/>
                <a:cs typeface="Carlito"/>
              </a:rPr>
              <a:t>of</a:t>
            </a:r>
            <a:r>
              <a:rPr sz="2200" spc="20" dirty="0">
                <a:latin typeface="Carlito"/>
                <a:cs typeface="Carlito"/>
              </a:rPr>
              <a:t> </a:t>
            </a:r>
            <a:r>
              <a:rPr sz="2200" dirty="0">
                <a:latin typeface="Carlito"/>
                <a:cs typeface="Carlito"/>
              </a:rPr>
              <a:t>a</a:t>
            </a:r>
            <a:r>
              <a:rPr sz="2200" spc="20" dirty="0">
                <a:latin typeface="Carlito"/>
                <a:cs typeface="Carlito"/>
              </a:rPr>
              <a:t> </a:t>
            </a:r>
            <a:r>
              <a:rPr sz="2200" dirty="0">
                <a:latin typeface="Carlito"/>
                <a:cs typeface="Carlito"/>
              </a:rPr>
              <a:t>design</a:t>
            </a:r>
            <a:r>
              <a:rPr sz="2200" spc="25" dirty="0">
                <a:latin typeface="Carlito"/>
                <a:cs typeface="Carlito"/>
              </a:rPr>
              <a:t> </a:t>
            </a:r>
            <a:r>
              <a:rPr sz="2200" dirty="0">
                <a:latin typeface="Carlito"/>
                <a:cs typeface="Carlito"/>
              </a:rPr>
              <a:t>prior</a:t>
            </a:r>
            <a:r>
              <a:rPr sz="2200" spc="20" dirty="0">
                <a:latin typeface="Carlito"/>
                <a:cs typeface="Carlito"/>
              </a:rPr>
              <a:t> </a:t>
            </a:r>
            <a:r>
              <a:rPr sz="2200" dirty="0">
                <a:latin typeface="Carlito"/>
                <a:cs typeface="Carlito"/>
              </a:rPr>
              <a:t>to</a:t>
            </a:r>
            <a:r>
              <a:rPr sz="2200" spc="25" dirty="0">
                <a:latin typeface="Carlito"/>
                <a:cs typeface="Carlito"/>
              </a:rPr>
              <a:t> </a:t>
            </a:r>
            <a:r>
              <a:rPr sz="2200" dirty="0">
                <a:latin typeface="Carlito"/>
                <a:cs typeface="Carlito"/>
              </a:rPr>
              <a:t>starting</a:t>
            </a:r>
            <a:r>
              <a:rPr sz="2200" spc="25" dirty="0">
                <a:latin typeface="Carlito"/>
                <a:cs typeface="Carlito"/>
              </a:rPr>
              <a:t> </a:t>
            </a:r>
            <a:r>
              <a:rPr sz="2200" spc="-20" dirty="0">
                <a:latin typeface="Carlito"/>
                <a:cs typeface="Carlito"/>
              </a:rPr>
              <a:t>mass </a:t>
            </a:r>
            <a:r>
              <a:rPr sz="2200" spc="-10" dirty="0">
                <a:latin typeface="Carlito"/>
                <a:cs typeface="Carlito"/>
              </a:rPr>
              <a:t>production.</a:t>
            </a:r>
            <a:endParaRPr sz="2200">
              <a:latin typeface="Carlito"/>
              <a:cs typeface="Carlito"/>
            </a:endParaRPr>
          </a:p>
        </p:txBody>
      </p:sp>
      <p:sp>
        <p:nvSpPr>
          <p:cNvPr id="5" name="object 5"/>
          <p:cNvSpPr txBox="1"/>
          <p:nvPr/>
        </p:nvSpPr>
        <p:spPr>
          <a:xfrm>
            <a:off x="1212900" y="3355339"/>
            <a:ext cx="2673300" cy="1569148"/>
          </a:xfrm>
          <a:prstGeom prst="rect">
            <a:avLst/>
          </a:prstGeom>
        </p:spPr>
        <p:txBody>
          <a:bodyPr vert="horz" wrap="square" lIns="0" tIns="78740" rIns="0" bIns="0" rtlCol="0">
            <a:spAutoFit/>
          </a:bodyPr>
          <a:lstStyle/>
          <a:p>
            <a:pPr marL="286385" marR="15875" indent="-274320">
              <a:lnSpc>
                <a:spcPct val="80000"/>
              </a:lnSpc>
              <a:spcBef>
                <a:spcPts val="620"/>
              </a:spcBef>
              <a:buClr>
                <a:srgbClr val="FD8537"/>
              </a:buClr>
              <a:buSzPct val="79545"/>
              <a:buFont typeface="Noto Sans Symbols2"/>
              <a:buChar char="⚫"/>
              <a:tabLst>
                <a:tab pos="286385" algn="l"/>
                <a:tab pos="1440815" algn="l"/>
                <a:tab pos="1764030" algn="l"/>
                <a:tab pos="2512060" algn="l"/>
              </a:tabLst>
            </a:pPr>
            <a:r>
              <a:rPr sz="2200" spc="-10" dirty="0">
                <a:latin typeface="Carlito"/>
                <a:cs typeface="Carlito"/>
              </a:rPr>
              <a:t>Provides</a:t>
            </a:r>
            <a:r>
              <a:rPr sz="2200" dirty="0">
                <a:latin typeface="Carlito"/>
                <a:cs typeface="Carlito"/>
              </a:rPr>
              <a:t>	</a:t>
            </a:r>
            <a:r>
              <a:rPr sz="2200" spc="-50" dirty="0">
                <a:latin typeface="Carlito"/>
                <a:cs typeface="Carlito"/>
              </a:rPr>
              <a:t>a</a:t>
            </a:r>
            <a:r>
              <a:rPr sz="2200" dirty="0">
                <a:latin typeface="Carlito"/>
                <a:cs typeface="Carlito"/>
              </a:rPr>
              <a:t>	</a:t>
            </a:r>
            <a:r>
              <a:rPr sz="2200" spc="-10" dirty="0">
                <a:latin typeface="Carlito"/>
                <a:cs typeface="Carlito"/>
              </a:rPr>
              <a:t>scale</a:t>
            </a:r>
            <a:r>
              <a:rPr lang="en-GB" sz="2200" dirty="0">
                <a:latin typeface="Carlito"/>
                <a:cs typeface="Carlito"/>
              </a:rPr>
              <a:t> </a:t>
            </a:r>
            <a:r>
              <a:rPr sz="2200" spc="-20" dirty="0">
                <a:latin typeface="Carlito"/>
                <a:cs typeface="Carlito"/>
              </a:rPr>
              <a:t>model </a:t>
            </a:r>
            <a:r>
              <a:rPr sz="2200" spc="-10" dirty="0">
                <a:latin typeface="Carlito"/>
                <a:cs typeface="Carlito"/>
              </a:rPr>
              <a:t>performance.</a:t>
            </a:r>
            <a:endParaRPr sz="2200" dirty="0">
              <a:latin typeface="Carlito"/>
              <a:cs typeface="Carlito"/>
            </a:endParaRPr>
          </a:p>
          <a:p>
            <a:pPr marL="286385" indent="-273685">
              <a:lnSpc>
                <a:spcPct val="100000"/>
              </a:lnSpc>
              <a:spcBef>
                <a:spcPts val="5"/>
              </a:spcBef>
              <a:buClr>
                <a:srgbClr val="FD8537"/>
              </a:buClr>
              <a:buSzPct val="79545"/>
              <a:buFont typeface="Noto Sans Symbols2"/>
              <a:buChar char="⚫"/>
              <a:tabLst>
                <a:tab pos="286385" algn="l"/>
              </a:tabLst>
            </a:pPr>
            <a:r>
              <a:rPr sz="2200" dirty="0">
                <a:latin typeface="Carlito"/>
                <a:cs typeface="Carlito"/>
              </a:rPr>
              <a:t>for</a:t>
            </a:r>
            <a:r>
              <a:rPr sz="2200" spc="-80" dirty="0">
                <a:latin typeface="Carlito"/>
                <a:cs typeface="Carlito"/>
              </a:rPr>
              <a:t> </a:t>
            </a:r>
            <a:r>
              <a:rPr sz="2200" dirty="0">
                <a:latin typeface="Carlito"/>
                <a:cs typeface="Carlito"/>
              </a:rPr>
              <a:t>visualization</a:t>
            </a:r>
            <a:r>
              <a:rPr sz="2200" spc="-85" dirty="0">
                <a:latin typeface="Carlito"/>
                <a:cs typeface="Carlito"/>
              </a:rPr>
              <a:t> </a:t>
            </a:r>
            <a:r>
              <a:rPr sz="2200" spc="-10" dirty="0">
                <a:latin typeface="Carlito"/>
                <a:cs typeface="Carlito"/>
              </a:rPr>
              <a:t>purposes.</a:t>
            </a:r>
            <a:endParaRPr sz="2200" dirty="0">
              <a:latin typeface="Carlito"/>
              <a:cs typeface="Carl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8E868D-88AA-4817-F8C9-8CA063DB8192}"/>
              </a:ext>
            </a:extLst>
          </p:cNvPr>
          <p:cNvSpPr>
            <a:spLocks noGrp="1"/>
          </p:cNvSpPr>
          <p:nvPr>
            <p:ph type="body" idx="1"/>
          </p:nvPr>
        </p:nvSpPr>
        <p:spPr>
          <a:xfrm>
            <a:off x="228600" y="152400"/>
            <a:ext cx="8534399" cy="6555641"/>
          </a:xfrm>
        </p:spPr>
        <p:txBody>
          <a:bodyPr/>
          <a:lstStyle/>
          <a:p>
            <a:pPr algn="l"/>
            <a:r>
              <a:rPr lang="en-US" b="1" i="0" dirty="0">
                <a:effectLst/>
                <a:latin typeface="Söhne"/>
              </a:rPr>
              <a:t>4. Rapid Prototyping Process:</a:t>
            </a:r>
            <a:endParaRPr lang="en-US" b="0" i="0" dirty="0">
              <a:effectLst/>
              <a:latin typeface="Söhne"/>
            </a:endParaRPr>
          </a:p>
          <a:p>
            <a:pPr marL="742950" lvl="1" indent="-285750" algn="l">
              <a:buFont typeface="+mj-lt"/>
              <a:buAutoNum type="arabicPeriod"/>
            </a:pPr>
            <a:r>
              <a:rPr lang="en-US" b="0" i="1" dirty="0">
                <a:effectLst/>
                <a:latin typeface="Söhne"/>
              </a:rPr>
              <a:t>Goal:</a:t>
            </a:r>
            <a:r>
              <a:rPr lang="en-US" b="0" i="0" dirty="0">
                <a:effectLst/>
                <a:latin typeface="Söhne"/>
              </a:rPr>
              <a:t> Transform the digital model into a physical prototype.</a:t>
            </a:r>
          </a:p>
          <a:p>
            <a:pPr marL="742950" lvl="1" indent="-285750" algn="l">
              <a:buFont typeface="+mj-lt"/>
              <a:buAutoNum type="arabicPeriod"/>
            </a:pPr>
            <a:r>
              <a:rPr lang="en-US" b="0" i="1" dirty="0">
                <a:effectLst/>
                <a:latin typeface="Söhne"/>
              </a:rPr>
              <a:t>Activities:</a:t>
            </a:r>
            <a:r>
              <a:rPr lang="en-US" b="0" i="0" dirty="0">
                <a:effectLst/>
                <a:latin typeface="Söhne"/>
              </a:rPr>
              <a:t> Utilize additive manufacturing technologies such as 3D printing, stereolithography (SLA), selective laser sintering (SLS), or other methods to build the prototype layer by layer.</a:t>
            </a:r>
          </a:p>
          <a:p>
            <a:pPr algn="l"/>
            <a:r>
              <a:rPr lang="en-US" b="1" i="0" dirty="0">
                <a:effectLst/>
                <a:latin typeface="Söhne"/>
              </a:rPr>
              <a:t>5. Post-Processing:</a:t>
            </a:r>
            <a:endParaRPr lang="en-US" b="0" i="0" dirty="0">
              <a:effectLst/>
              <a:latin typeface="Söhne"/>
            </a:endParaRPr>
          </a:p>
          <a:p>
            <a:pPr marL="742950" lvl="1" indent="-285750" algn="l">
              <a:buFont typeface="+mj-lt"/>
              <a:buAutoNum type="arabicPeriod"/>
            </a:pPr>
            <a:r>
              <a:rPr lang="en-US" b="0" i="1" dirty="0">
                <a:effectLst/>
                <a:latin typeface="Söhne"/>
              </a:rPr>
              <a:t>Goal:</a:t>
            </a:r>
            <a:r>
              <a:rPr lang="en-US" b="0" i="0" dirty="0">
                <a:effectLst/>
                <a:latin typeface="Söhne"/>
              </a:rPr>
              <a:t> Refine and finish the physical prototype.</a:t>
            </a:r>
          </a:p>
          <a:p>
            <a:pPr marL="742950" lvl="1" indent="-285750" algn="l">
              <a:buFont typeface="+mj-lt"/>
              <a:buAutoNum type="arabicPeriod"/>
            </a:pPr>
            <a:r>
              <a:rPr lang="en-US" b="0" i="1" dirty="0">
                <a:effectLst/>
                <a:latin typeface="Söhne"/>
              </a:rPr>
              <a:t>Activities:</a:t>
            </a:r>
            <a:r>
              <a:rPr lang="en-US" b="0" i="0" dirty="0">
                <a:effectLst/>
                <a:latin typeface="Söhne"/>
              </a:rPr>
              <a:t> Remove support structures, sanding, painting, and any necessary post-processing steps to enhance the prototype's appearance and functionality.</a:t>
            </a:r>
          </a:p>
          <a:p>
            <a:pPr algn="l"/>
            <a:r>
              <a:rPr lang="en-US" b="1" i="0" dirty="0">
                <a:effectLst/>
                <a:latin typeface="Söhne"/>
              </a:rPr>
              <a:t>6. Testing and Evaluation:</a:t>
            </a:r>
            <a:endParaRPr lang="en-US" b="0" i="0" dirty="0">
              <a:effectLst/>
              <a:latin typeface="Söhne"/>
            </a:endParaRPr>
          </a:p>
          <a:p>
            <a:pPr marL="742950" lvl="1" indent="-285750" algn="l">
              <a:buFont typeface="+mj-lt"/>
              <a:buAutoNum type="arabicPeriod"/>
            </a:pPr>
            <a:r>
              <a:rPr lang="en-US" b="0" i="1" dirty="0">
                <a:effectLst/>
                <a:latin typeface="Söhne"/>
              </a:rPr>
              <a:t>Goal:</a:t>
            </a:r>
            <a:r>
              <a:rPr lang="en-US" b="0" i="0" dirty="0">
                <a:effectLst/>
                <a:latin typeface="Söhne"/>
              </a:rPr>
              <a:t> Assess the prototype's performance and gather feedback.</a:t>
            </a:r>
          </a:p>
          <a:p>
            <a:pPr marL="742950" lvl="1" indent="-285750" algn="l">
              <a:buFont typeface="+mj-lt"/>
              <a:buAutoNum type="arabicPeriod"/>
            </a:pPr>
            <a:r>
              <a:rPr lang="en-US" b="0" i="1" dirty="0">
                <a:effectLst/>
                <a:latin typeface="Söhne"/>
              </a:rPr>
              <a:t>Activities:</a:t>
            </a:r>
            <a:r>
              <a:rPr lang="en-US" b="0" i="0" dirty="0">
                <a:effectLst/>
                <a:latin typeface="Söhne"/>
              </a:rPr>
              <a:t> Conduct functional and usability tests, evaluate against design specifications, and gather input from stakeholders.</a:t>
            </a:r>
          </a:p>
          <a:p>
            <a:pPr algn="l"/>
            <a:r>
              <a:rPr lang="en-US" b="1" i="0" dirty="0">
                <a:effectLst/>
                <a:latin typeface="Söhne"/>
              </a:rPr>
              <a:t>7. Iteration:</a:t>
            </a:r>
            <a:endParaRPr lang="en-US" b="0" i="0" dirty="0">
              <a:effectLst/>
              <a:latin typeface="Söhne"/>
            </a:endParaRPr>
          </a:p>
          <a:p>
            <a:pPr marL="742950" lvl="1" indent="-285750" algn="l">
              <a:buFont typeface="+mj-lt"/>
              <a:buAutoNum type="arabicPeriod"/>
            </a:pPr>
            <a:r>
              <a:rPr lang="en-US" b="0" i="1" dirty="0">
                <a:effectLst/>
                <a:latin typeface="Söhne"/>
              </a:rPr>
              <a:t>Goal:</a:t>
            </a:r>
            <a:r>
              <a:rPr lang="en-US" b="0" i="0" dirty="0">
                <a:effectLst/>
                <a:latin typeface="Söhne"/>
              </a:rPr>
              <a:t> Implement design modifications based on testing and feedback.</a:t>
            </a:r>
          </a:p>
          <a:p>
            <a:pPr marL="742950" lvl="1" indent="-285750" algn="l">
              <a:buFont typeface="+mj-lt"/>
              <a:buAutoNum type="arabicPeriod"/>
            </a:pPr>
            <a:r>
              <a:rPr lang="en-US" b="0" i="1" dirty="0">
                <a:effectLst/>
                <a:latin typeface="Söhne"/>
              </a:rPr>
              <a:t>Activities:</a:t>
            </a:r>
            <a:r>
              <a:rPr lang="en-US" b="0" i="0" dirty="0">
                <a:effectLst/>
                <a:latin typeface="Söhne"/>
              </a:rPr>
              <a:t> Make necessary adjustments to the digital model and repeat the rapid prototyping process to create a new iteration.</a:t>
            </a:r>
          </a:p>
          <a:p>
            <a:pPr algn="l"/>
            <a:r>
              <a:rPr lang="en-US" b="1" i="0" dirty="0">
                <a:effectLst/>
                <a:latin typeface="Söhne"/>
              </a:rPr>
              <a:t>8. Finalization:</a:t>
            </a:r>
            <a:endParaRPr lang="en-US" b="0" i="0" dirty="0">
              <a:effectLst/>
              <a:latin typeface="Söhne"/>
            </a:endParaRPr>
          </a:p>
          <a:p>
            <a:pPr marL="742950" lvl="1" indent="-285750" algn="l">
              <a:buFont typeface="+mj-lt"/>
              <a:buAutoNum type="arabicPeriod"/>
            </a:pPr>
            <a:r>
              <a:rPr lang="en-US" b="0" i="1" dirty="0">
                <a:effectLst/>
                <a:latin typeface="Söhne"/>
              </a:rPr>
              <a:t>Goal:</a:t>
            </a:r>
            <a:r>
              <a:rPr lang="en-US" b="0" i="0" dirty="0">
                <a:effectLst/>
                <a:latin typeface="Söhne"/>
              </a:rPr>
              <a:t> Develop a refined prototype ready for production.</a:t>
            </a:r>
          </a:p>
          <a:p>
            <a:pPr marL="742950" lvl="1" indent="-285750" algn="l">
              <a:buFont typeface="+mj-lt"/>
              <a:buAutoNum type="arabicPeriod"/>
            </a:pPr>
            <a:r>
              <a:rPr lang="en-US" b="0" i="1" dirty="0">
                <a:effectLst/>
                <a:latin typeface="Söhne"/>
              </a:rPr>
              <a:t>Activities:</a:t>
            </a:r>
            <a:r>
              <a:rPr lang="en-US" b="0" i="0" dirty="0">
                <a:effectLst/>
                <a:latin typeface="Söhne"/>
              </a:rPr>
              <a:t> Incorporate all design modifications, conduct final testing, and prepare for mass production if applicable.</a:t>
            </a:r>
          </a:p>
          <a:p>
            <a:pPr marL="742950" lvl="1" indent="-285750" algn="l">
              <a:buFont typeface="+mj-lt"/>
              <a:buAutoNum type="arabicPeriod"/>
            </a:pPr>
            <a:endParaRPr lang="en-US" b="0" i="0" dirty="0">
              <a:effectLst/>
              <a:latin typeface="Söhne"/>
            </a:endParaRPr>
          </a:p>
          <a:p>
            <a:endParaRPr lang="en-IN" dirty="0"/>
          </a:p>
        </p:txBody>
      </p:sp>
    </p:spTree>
    <p:extLst>
      <p:ext uri="{BB962C8B-B14F-4D97-AF65-F5344CB8AC3E}">
        <p14:creationId xmlns:p14="http://schemas.microsoft.com/office/powerpoint/2010/main" val="3545513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73304" rIns="0" bIns="0" rtlCol="0">
            <a:spAutoFit/>
          </a:bodyPr>
          <a:lstStyle/>
          <a:p>
            <a:pPr marL="317500">
              <a:lnSpc>
                <a:spcPct val="100000"/>
              </a:lnSpc>
              <a:spcBef>
                <a:spcPts val="100"/>
              </a:spcBef>
            </a:pPr>
            <a:r>
              <a:rPr cap="small" dirty="0">
                <a:solidFill>
                  <a:srgbClr val="565F6C"/>
                </a:solidFill>
                <a:latin typeface="Carlito"/>
                <a:cs typeface="Carlito"/>
              </a:rPr>
              <a:t>Basic</a:t>
            </a:r>
            <a:r>
              <a:rPr cap="small" spc="10" dirty="0">
                <a:solidFill>
                  <a:srgbClr val="565F6C"/>
                </a:solidFill>
                <a:latin typeface="Carlito"/>
                <a:cs typeface="Carlito"/>
              </a:rPr>
              <a:t> </a:t>
            </a:r>
            <a:r>
              <a:rPr cap="small" spc="-10" dirty="0">
                <a:solidFill>
                  <a:srgbClr val="565F6C"/>
                </a:solidFill>
                <a:latin typeface="Carlito"/>
                <a:cs typeface="Carlito"/>
              </a:rPr>
              <a:t>operating</a:t>
            </a:r>
            <a:r>
              <a:rPr cap="small" spc="10" dirty="0">
                <a:solidFill>
                  <a:srgbClr val="565F6C"/>
                </a:solidFill>
                <a:latin typeface="Carlito"/>
                <a:cs typeface="Carlito"/>
              </a:rPr>
              <a:t> </a:t>
            </a:r>
            <a:r>
              <a:rPr cap="small" dirty="0">
                <a:solidFill>
                  <a:srgbClr val="565F6C"/>
                </a:solidFill>
                <a:latin typeface="Carlito"/>
                <a:cs typeface="Carlito"/>
              </a:rPr>
              <a:t>principles</a:t>
            </a:r>
            <a:r>
              <a:rPr cap="small" spc="30" dirty="0">
                <a:solidFill>
                  <a:srgbClr val="565F6C"/>
                </a:solidFill>
                <a:latin typeface="Carlito"/>
                <a:cs typeface="Carlito"/>
              </a:rPr>
              <a:t> </a:t>
            </a:r>
            <a:r>
              <a:rPr cap="small" dirty="0">
                <a:solidFill>
                  <a:srgbClr val="565F6C"/>
                </a:solidFill>
                <a:latin typeface="Carlito"/>
                <a:cs typeface="Carlito"/>
              </a:rPr>
              <a:t>of </a:t>
            </a:r>
            <a:r>
              <a:rPr cap="small" spc="-145" dirty="0">
                <a:solidFill>
                  <a:srgbClr val="565F6C"/>
                </a:solidFill>
                <a:latin typeface="Carlito"/>
                <a:cs typeface="Carlito"/>
              </a:rPr>
              <a:t>RP</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88265">
              <a:lnSpc>
                <a:spcPts val="1650"/>
              </a:lnSpc>
            </a:pPr>
            <a:fld id="{81D60167-4931-47E6-BA6A-407CBD079E47}" type="slidenum">
              <a:rPr spc="-50" dirty="0"/>
              <a:t>11</a:t>
            </a:fld>
            <a:endParaRPr spc="-50" dirty="0"/>
          </a:p>
        </p:txBody>
      </p:sp>
      <p:sp>
        <p:nvSpPr>
          <p:cNvPr id="3" name="object 3"/>
          <p:cNvSpPr txBox="1"/>
          <p:nvPr/>
        </p:nvSpPr>
        <p:spPr>
          <a:xfrm>
            <a:off x="902004" y="1246378"/>
            <a:ext cx="6616065" cy="4126771"/>
          </a:xfrm>
          <a:prstGeom prst="rect">
            <a:avLst/>
          </a:prstGeom>
        </p:spPr>
        <p:txBody>
          <a:bodyPr vert="horz" wrap="square" lIns="0" tIns="12700" rIns="0" bIns="0" rtlCol="0">
            <a:spAutoFit/>
          </a:bodyPr>
          <a:lstStyle/>
          <a:p>
            <a:pPr marL="286385" indent="-273685">
              <a:lnSpc>
                <a:spcPct val="100000"/>
              </a:lnSpc>
              <a:spcBef>
                <a:spcPts val="100"/>
              </a:spcBef>
              <a:buClr>
                <a:srgbClr val="FD8537"/>
              </a:buClr>
              <a:buSzPct val="80555"/>
              <a:buFont typeface="Noto Sans Symbols2"/>
              <a:buChar char="⚫"/>
              <a:tabLst>
                <a:tab pos="286385" algn="l"/>
              </a:tabLst>
            </a:pPr>
            <a:r>
              <a:rPr sz="1800" b="1" dirty="0">
                <a:latin typeface="Carlito"/>
                <a:cs typeface="Carlito"/>
              </a:rPr>
              <a:t>Building</a:t>
            </a:r>
            <a:r>
              <a:rPr sz="1800" b="1" spc="-45" dirty="0">
                <a:latin typeface="Carlito"/>
                <a:cs typeface="Carlito"/>
              </a:rPr>
              <a:t> </a:t>
            </a:r>
            <a:r>
              <a:rPr sz="1800" b="1" spc="-10" dirty="0">
                <a:latin typeface="Carlito"/>
                <a:cs typeface="Carlito"/>
              </a:rPr>
              <a:t>computer</a:t>
            </a:r>
            <a:r>
              <a:rPr sz="1800" b="1" spc="-40" dirty="0">
                <a:latin typeface="Carlito"/>
                <a:cs typeface="Carlito"/>
              </a:rPr>
              <a:t> </a:t>
            </a:r>
            <a:r>
              <a:rPr sz="1800" b="1" spc="-20" dirty="0">
                <a:latin typeface="Carlito"/>
                <a:cs typeface="Carlito"/>
              </a:rPr>
              <a:t>model</a:t>
            </a:r>
            <a:endParaRPr sz="1800" b="1" dirty="0">
              <a:latin typeface="Carlito"/>
              <a:cs typeface="Carlito"/>
            </a:endParaRPr>
          </a:p>
          <a:p>
            <a:pPr>
              <a:lnSpc>
                <a:spcPct val="100000"/>
              </a:lnSpc>
              <a:spcBef>
                <a:spcPts val="825"/>
              </a:spcBef>
              <a:buClr>
                <a:srgbClr val="FD8537"/>
              </a:buClr>
              <a:buFont typeface="Noto Sans Symbols2"/>
              <a:buChar char="⚫"/>
            </a:pPr>
            <a:endParaRPr sz="1800" dirty="0">
              <a:latin typeface="Carlito"/>
              <a:cs typeface="Carlito"/>
            </a:endParaRPr>
          </a:p>
          <a:p>
            <a:pPr marL="560070" lvl="1" indent="-182245">
              <a:lnSpc>
                <a:spcPct val="100000"/>
              </a:lnSpc>
              <a:spcBef>
                <a:spcPts val="5"/>
              </a:spcBef>
              <a:buClr>
                <a:srgbClr val="DF752E"/>
              </a:buClr>
              <a:buSzPct val="58333"/>
              <a:buFont typeface="Wingdings"/>
              <a:buChar char=""/>
              <a:tabLst>
                <a:tab pos="560070" algn="l"/>
              </a:tabLst>
            </a:pPr>
            <a:r>
              <a:rPr sz="1800" dirty="0">
                <a:latin typeface="Carlito"/>
                <a:cs typeface="Carlito"/>
              </a:rPr>
              <a:t>Model</a:t>
            </a:r>
            <a:r>
              <a:rPr sz="1800" spc="-30" dirty="0">
                <a:latin typeface="Carlito"/>
                <a:cs typeface="Carlito"/>
              </a:rPr>
              <a:t> </a:t>
            </a:r>
            <a:r>
              <a:rPr sz="1800" dirty="0">
                <a:latin typeface="Carlito"/>
                <a:cs typeface="Carlito"/>
              </a:rPr>
              <a:t>is</a:t>
            </a:r>
            <a:r>
              <a:rPr sz="1800" spc="-30" dirty="0">
                <a:latin typeface="Carlito"/>
                <a:cs typeface="Carlito"/>
              </a:rPr>
              <a:t> </a:t>
            </a:r>
            <a:r>
              <a:rPr sz="1800" dirty="0">
                <a:latin typeface="Carlito"/>
                <a:cs typeface="Carlito"/>
              </a:rPr>
              <a:t>build</a:t>
            </a:r>
            <a:r>
              <a:rPr sz="1800" spc="370" dirty="0">
                <a:latin typeface="Carlito"/>
                <a:cs typeface="Carlito"/>
              </a:rPr>
              <a:t> </a:t>
            </a:r>
            <a:r>
              <a:rPr sz="1800" dirty="0">
                <a:latin typeface="Carlito"/>
                <a:cs typeface="Carlito"/>
              </a:rPr>
              <a:t>by</a:t>
            </a:r>
            <a:r>
              <a:rPr sz="1800" spc="-20" dirty="0">
                <a:latin typeface="Carlito"/>
                <a:cs typeface="Carlito"/>
              </a:rPr>
              <a:t> </a:t>
            </a:r>
            <a:r>
              <a:rPr sz="1800" dirty="0">
                <a:latin typeface="Carlito"/>
                <a:cs typeface="Carlito"/>
              </a:rPr>
              <a:t>CAD/CAM</a:t>
            </a:r>
            <a:r>
              <a:rPr sz="1800" spc="-20" dirty="0">
                <a:latin typeface="Carlito"/>
                <a:cs typeface="Carlito"/>
              </a:rPr>
              <a:t> </a:t>
            </a:r>
            <a:r>
              <a:rPr sz="1800" spc="-10" dirty="0">
                <a:latin typeface="Carlito"/>
                <a:cs typeface="Carlito"/>
              </a:rPr>
              <a:t>system.</a:t>
            </a:r>
            <a:endParaRPr sz="1800" dirty="0">
              <a:latin typeface="Carlito"/>
              <a:cs typeface="Carlito"/>
            </a:endParaRPr>
          </a:p>
          <a:p>
            <a:pPr lvl="1">
              <a:lnSpc>
                <a:spcPct val="100000"/>
              </a:lnSpc>
              <a:spcBef>
                <a:spcPts val="825"/>
              </a:spcBef>
              <a:buClr>
                <a:srgbClr val="DF752E"/>
              </a:buClr>
              <a:buFont typeface="Wingdings"/>
              <a:buChar char=""/>
            </a:pPr>
            <a:endParaRPr sz="1800" dirty="0">
              <a:latin typeface="Carlito"/>
              <a:cs typeface="Carlito"/>
            </a:endParaRPr>
          </a:p>
          <a:p>
            <a:pPr marL="560070" lvl="1" indent="-182245">
              <a:lnSpc>
                <a:spcPct val="100000"/>
              </a:lnSpc>
              <a:buClr>
                <a:srgbClr val="DF752E"/>
              </a:buClr>
              <a:buSzPct val="58333"/>
              <a:buFont typeface="Wingdings"/>
              <a:buChar char=""/>
              <a:tabLst>
                <a:tab pos="560070" algn="l"/>
              </a:tabLst>
            </a:pPr>
            <a:r>
              <a:rPr sz="1800" dirty="0">
                <a:latin typeface="Carlito"/>
                <a:cs typeface="Carlito"/>
              </a:rPr>
              <a:t>Model</a:t>
            </a:r>
            <a:r>
              <a:rPr sz="1800" spc="-35" dirty="0">
                <a:latin typeface="Carlito"/>
                <a:cs typeface="Carlito"/>
              </a:rPr>
              <a:t> </a:t>
            </a:r>
            <a:r>
              <a:rPr sz="1800" dirty="0">
                <a:latin typeface="Carlito"/>
                <a:cs typeface="Carlito"/>
              </a:rPr>
              <a:t>must</a:t>
            </a:r>
            <a:r>
              <a:rPr sz="1800" spc="-45" dirty="0">
                <a:latin typeface="Carlito"/>
                <a:cs typeface="Carlito"/>
              </a:rPr>
              <a:t> </a:t>
            </a:r>
            <a:r>
              <a:rPr sz="1800" dirty="0">
                <a:latin typeface="Carlito"/>
                <a:cs typeface="Carlito"/>
              </a:rPr>
              <a:t>be</a:t>
            </a:r>
            <a:r>
              <a:rPr sz="1800" spc="-25" dirty="0">
                <a:latin typeface="Carlito"/>
                <a:cs typeface="Carlito"/>
              </a:rPr>
              <a:t> </a:t>
            </a:r>
            <a:r>
              <a:rPr sz="1800" dirty="0">
                <a:latin typeface="Carlito"/>
                <a:cs typeface="Carlito"/>
              </a:rPr>
              <a:t>defined</a:t>
            </a:r>
            <a:r>
              <a:rPr sz="1800" spc="-30" dirty="0">
                <a:latin typeface="Carlito"/>
                <a:cs typeface="Carlito"/>
              </a:rPr>
              <a:t> </a:t>
            </a:r>
            <a:r>
              <a:rPr sz="1800" dirty="0">
                <a:latin typeface="Carlito"/>
                <a:cs typeface="Carlito"/>
              </a:rPr>
              <a:t>as</a:t>
            </a:r>
            <a:r>
              <a:rPr sz="1800" spc="-45" dirty="0">
                <a:latin typeface="Carlito"/>
                <a:cs typeface="Carlito"/>
              </a:rPr>
              <a:t> </a:t>
            </a:r>
            <a:r>
              <a:rPr sz="1800" dirty="0">
                <a:latin typeface="Carlito"/>
                <a:cs typeface="Carlito"/>
              </a:rPr>
              <a:t>enclosed</a:t>
            </a:r>
            <a:r>
              <a:rPr sz="1800" spc="-30" dirty="0">
                <a:latin typeface="Carlito"/>
                <a:cs typeface="Carlito"/>
              </a:rPr>
              <a:t> </a:t>
            </a:r>
            <a:r>
              <a:rPr sz="1800" dirty="0">
                <a:latin typeface="Carlito"/>
                <a:cs typeface="Carlito"/>
              </a:rPr>
              <a:t>volume</a:t>
            </a:r>
            <a:r>
              <a:rPr sz="1800" spc="-35" dirty="0">
                <a:latin typeface="Carlito"/>
                <a:cs typeface="Carlito"/>
              </a:rPr>
              <a:t> </a:t>
            </a:r>
            <a:r>
              <a:rPr sz="1800" dirty="0">
                <a:latin typeface="Carlito"/>
                <a:cs typeface="Carlito"/>
              </a:rPr>
              <a:t>or</a:t>
            </a:r>
            <a:r>
              <a:rPr sz="1800" spc="-35" dirty="0">
                <a:latin typeface="Carlito"/>
                <a:cs typeface="Carlito"/>
              </a:rPr>
              <a:t> </a:t>
            </a:r>
            <a:r>
              <a:rPr sz="1800" spc="-10" dirty="0">
                <a:latin typeface="Carlito"/>
                <a:cs typeface="Carlito"/>
              </a:rPr>
              <a:t>solid.</a:t>
            </a:r>
            <a:endParaRPr sz="1800" dirty="0">
              <a:latin typeface="Carlito"/>
              <a:cs typeface="Carlito"/>
            </a:endParaRPr>
          </a:p>
          <a:p>
            <a:pPr lvl="1">
              <a:lnSpc>
                <a:spcPct val="100000"/>
              </a:lnSpc>
              <a:spcBef>
                <a:spcPts val="825"/>
              </a:spcBef>
              <a:buClr>
                <a:srgbClr val="DF752E"/>
              </a:buClr>
              <a:buFont typeface="Wingdings"/>
              <a:buChar char=""/>
            </a:pPr>
            <a:endParaRPr sz="1800" dirty="0">
              <a:latin typeface="Carlito"/>
              <a:cs typeface="Carlito"/>
            </a:endParaRPr>
          </a:p>
          <a:p>
            <a:pPr marL="286385" indent="-273685">
              <a:lnSpc>
                <a:spcPct val="100000"/>
              </a:lnSpc>
              <a:buClr>
                <a:srgbClr val="FD8537"/>
              </a:buClr>
              <a:buSzPct val="80555"/>
              <a:buFont typeface="Noto Sans Symbols2"/>
              <a:buChar char="⚫"/>
              <a:tabLst>
                <a:tab pos="286385" algn="l"/>
              </a:tabLst>
            </a:pPr>
            <a:r>
              <a:rPr sz="1800" b="1" spc="-10" dirty="0">
                <a:latin typeface="Carlito"/>
                <a:cs typeface="Carlito"/>
              </a:rPr>
              <a:t>Converting</a:t>
            </a:r>
            <a:r>
              <a:rPr sz="1800" b="1" spc="-40" dirty="0">
                <a:latin typeface="Carlito"/>
                <a:cs typeface="Carlito"/>
              </a:rPr>
              <a:t> </a:t>
            </a:r>
            <a:r>
              <a:rPr sz="1800" b="1" dirty="0">
                <a:latin typeface="Carlito"/>
                <a:cs typeface="Carlito"/>
              </a:rPr>
              <a:t>model</a:t>
            </a:r>
            <a:r>
              <a:rPr sz="1800" b="1" spc="-30" dirty="0">
                <a:latin typeface="Carlito"/>
                <a:cs typeface="Carlito"/>
              </a:rPr>
              <a:t> </a:t>
            </a:r>
            <a:r>
              <a:rPr sz="1800" b="1" dirty="0">
                <a:latin typeface="Carlito"/>
                <a:cs typeface="Carlito"/>
              </a:rPr>
              <a:t>into</a:t>
            </a:r>
            <a:r>
              <a:rPr sz="1800" b="1" spc="-40" dirty="0">
                <a:latin typeface="Carlito"/>
                <a:cs typeface="Carlito"/>
              </a:rPr>
              <a:t> </a:t>
            </a:r>
            <a:r>
              <a:rPr sz="1800" b="1" dirty="0">
                <a:latin typeface="Carlito"/>
                <a:cs typeface="Carlito"/>
              </a:rPr>
              <a:t>STL</a:t>
            </a:r>
            <a:r>
              <a:rPr sz="1800" b="1" spc="-30" dirty="0">
                <a:latin typeface="Carlito"/>
                <a:cs typeface="Carlito"/>
              </a:rPr>
              <a:t> </a:t>
            </a:r>
            <a:r>
              <a:rPr sz="1800" b="1" dirty="0">
                <a:latin typeface="Carlito"/>
                <a:cs typeface="Carlito"/>
              </a:rPr>
              <a:t>file</a:t>
            </a:r>
            <a:r>
              <a:rPr sz="1800" b="1" spc="-25" dirty="0">
                <a:latin typeface="Carlito"/>
                <a:cs typeface="Carlito"/>
              </a:rPr>
              <a:t> </a:t>
            </a:r>
            <a:r>
              <a:rPr sz="1800" b="1" spc="-10" dirty="0">
                <a:latin typeface="Carlito"/>
                <a:cs typeface="Carlito"/>
              </a:rPr>
              <a:t>format</a:t>
            </a:r>
            <a:endParaRPr sz="1800" b="1" dirty="0">
              <a:latin typeface="Carlito"/>
              <a:cs typeface="Carlito"/>
            </a:endParaRPr>
          </a:p>
          <a:p>
            <a:pPr>
              <a:lnSpc>
                <a:spcPct val="100000"/>
              </a:lnSpc>
              <a:spcBef>
                <a:spcPts val="830"/>
              </a:spcBef>
              <a:buClr>
                <a:srgbClr val="FD8537"/>
              </a:buClr>
              <a:buFont typeface="Noto Sans Symbols2"/>
              <a:buChar char="⚫"/>
            </a:pPr>
            <a:endParaRPr sz="1800" dirty="0">
              <a:latin typeface="Carlito"/>
              <a:cs typeface="Carlito"/>
            </a:endParaRPr>
          </a:p>
          <a:p>
            <a:pPr marL="560705" marR="5080" lvl="1" indent="-182880">
              <a:lnSpc>
                <a:spcPct val="100000"/>
              </a:lnSpc>
              <a:buClr>
                <a:srgbClr val="DF752E"/>
              </a:buClr>
              <a:buSzPct val="58333"/>
              <a:buFont typeface="Wingdings"/>
              <a:buChar char=""/>
              <a:tabLst>
                <a:tab pos="560705" algn="l"/>
              </a:tabLst>
            </a:pPr>
            <a:r>
              <a:rPr sz="1800" dirty="0">
                <a:latin typeface="Carlito"/>
                <a:cs typeface="Carlito"/>
              </a:rPr>
              <a:t>Stereo</a:t>
            </a:r>
            <a:r>
              <a:rPr sz="1800" spc="-35" dirty="0">
                <a:latin typeface="Carlito"/>
                <a:cs typeface="Carlito"/>
              </a:rPr>
              <a:t> </a:t>
            </a:r>
            <a:r>
              <a:rPr sz="1800" spc="-10" dirty="0">
                <a:latin typeface="Carlito"/>
                <a:cs typeface="Carlito"/>
              </a:rPr>
              <a:t>Lithography</a:t>
            </a:r>
            <a:r>
              <a:rPr sz="1800" spc="-30" dirty="0">
                <a:latin typeface="Carlito"/>
                <a:cs typeface="Carlito"/>
              </a:rPr>
              <a:t> </a:t>
            </a:r>
            <a:r>
              <a:rPr sz="1800" dirty="0">
                <a:latin typeface="Carlito"/>
                <a:cs typeface="Carlito"/>
              </a:rPr>
              <a:t>(STL)</a:t>
            </a:r>
            <a:r>
              <a:rPr sz="1800" spc="-15" dirty="0">
                <a:latin typeface="Carlito"/>
                <a:cs typeface="Carlito"/>
              </a:rPr>
              <a:t> </a:t>
            </a:r>
            <a:r>
              <a:rPr sz="1800" dirty="0">
                <a:latin typeface="Carlito"/>
                <a:cs typeface="Carlito"/>
              </a:rPr>
              <a:t>file</a:t>
            </a:r>
            <a:r>
              <a:rPr sz="1800" spc="-30" dirty="0">
                <a:latin typeface="Carlito"/>
                <a:cs typeface="Carlito"/>
              </a:rPr>
              <a:t> </a:t>
            </a:r>
            <a:r>
              <a:rPr sz="1800" dirty="0">
                <a:latin typeface="Carlito"/>
                <a:cs typeface="Carlito"/>
              </a:rPr>
              <a:t>is</a:t>
            </a:r>
            <a:r>
              <a:rPr sz="1800" spc="-40" dirty="0">
                <a:latin typeface="Carlito"/>
                <a:cs typeface="Carlito"/>
              </a:rPr>
              <a:t> </a:t>
            </a:r>
            <a:r>
              <a:rPr sz="1800" dirty="0">
                <a:latin typeface="Carlito"/>
                <a:cs typeface="Carlito"/>
              </a:rPr>
              <a:t>a</a:t>
            </a:r>
            <a:r>
              <a:rPr sz="1800" spc="-45" dirty="0">
                <a:latin typeface="Carlito"/>
                <a:cs typeface="Carlito"/>
              </a:rPr>
              <a:t> </a:t>
            </a:r>
            <a:r>
              <a:rPr sz="1800" spc="-10" dirty="0">
                <a:latin typeface="Carlito"/>
                <a:cs typeface="Carlito"/>
              </a:rPr>
              <a:t>standard</a:t>
            </a:r>
            <a:r>
              <a:rPr sz="1800" spc="-50" dirty="0">
                <a:latin typeface="Carlito"/>
                <a:cs typeface="Carlito"/>
              </a:rPr>
              <a:t> </a:t>
            </a:r>
            <a:r>
              <a:rPr sz="1800" dirty="0">
                <a:latin typeface="Carlito"/>
                <a:cs typeface="Carlito"/>
              </a:rPr>
              <a:t>format</a:t>
            </a:r>
            <a:r>
              <a:rPr sz="1800" spc="-45" dirty="0">
                <a:latin typeface="Carlito"/>
                <a:cs typeface="Carlito"/>
              </a:rPr>
              <a:t> </a:t>
            </a:r>
            <a:r>
              <a:rPr sz="1800" dirty="0">
                <a:latin typeface="Carlito"/>
                <a:cs typeface="Carlito"/>
              </a:rPr>
              <a:t>to</a:t>
            </a:r>
            <a:r>
              <a:rPr sz="1800" spc="-45" dirty="0">
                <a:latin typeface="Carlito"/>
                <a:cs typeface="Carlito"/>
              </a:rPr>
              <a:t> </a:t>
            </a:r>
            <a:r>
              <a:rPr sz="1800" dirty="0">
                <a:latin typeface="Carlito"/>
                <a:cs typeface="Carlito"/>
              </a:rPr>
              <a:t>describe</a:t>
            </a:r>
            <a:r>
              <a:rPr sz="1800" spc="-30" dirty="0">
                <a:latin typeface="Carlito"/>
                <a:cs typeface="Carlito"/>
              </a:rPr>
              <a:t> </a:t>
            </a:r>
            <a:r>
              <a:rPr sz="1800" spc="-25" dirty="0">
                <a:latin typeface="Carlito"/>
                <a:cs typeface="Carlito"/>
              </a:rPr>
              <a:t>CAD </a:t>
            </a:r>
            <a:r>
              <a:rPr sz="1800" dirty="0">
                <a:latin typeface="Carlito"/>
                <a:cs typeface="Carlito"/>
              </a:rPr>
              <a:t>geometry</a:t>
            </a:r>
            <a:r>
              <a:rPr sz="1800" spc="-45" dirty="0">
                <a:latin typeface="Carlito"/>
                <a:cs typeface="Carlito"/>
              </a:rPr>
              <a:t> </a:t>
            </a:r>
            <a:r>
              <a:rPr sz="1800" dirty="0">
                <a:latin typeface="Carlito"/>
                <a:cs typeface="Carlito"/>
              </a:rPr>
              <a:t>used</a:t>
            </a:r>
            <a:r>
              <a:rPr sz="1800" spc="-35" dirty="0">
                <a:latin typeface="Carlito"/>
                <a:cs typeface="Carlito"/>
              </a:rPr>
              <a:t> </a:t>
            </a:r>
            <a:r>
              <a:rPr sz="1800" dirty="0">
                <a:latin typeface="Carlito"/>
                <a:cs typeface="Carlito"/>
              </a:rPr>
              <a:t>in</a:t>
            </a:r>
            <a:r>
              <a:rPr sz="1800" spc="-25" dirty="0">
                <a:latin typeface="Carlito"/>
                <a:cs typeface="Carlito"/>
              </a:rPr>
              <a:t> </a:t>
            </a:r>
            <a:r>
              <a:rPr sz="1800" dirty="0">
                <a:latin typeface="Carlito"/>
                <a:cs typeface="Carlito"/>
              </a:rPr>
              <a:t>RP</a:t>
            </a:r>
            <a:r>
              <a:rPr sz="1800" spc="-45" dirty="0">
                <a:latin typeface="Carlito"/>
                <a:cs typeface="Carlito"/>
              </a:rPr>
              <a:t> </a:t>
            </a:r>
            <a:r>
              <a:rPr sz="1800" spc="-10" dirty="0">
                <a:latin typeface="Carlito"/>
                <a:cs typeface="Carlito"/>
              </a:rPr>
              <a:t>system.</a:t>
            </a:r>
            <a:endParaRPr sz="1800" dirty="0">
              <a:latin typeface="Carlito"/>
              <a:cs typeface="Carlito"/>
            </a:endParaRPr>
          </a:p>
          <a:p>
            <a:pPr lvl="1">
              <a:lnSpc>
                <a:spcPct val="100000"/>
              </a:lnSpc>
              <a:spcBef>
                <a:spcPts val="830"/>
              </a:spcBef>
              <a:buClr>
                <a:srgbClr val="DF752E"/>
              </a:buClr>
              <a:buFont typeface="Wingdings"/>
              <a:buChar char=""/>
            </a:pPr>
            <a:endParaRPr sz="1800" dirty="0">
              <a:latin typeface="Carlito"/>
              <a:cs typeface="Carlito"/>
            </a:endParaRPr>
          </a:p>
          <a:p>
            <a:pPr marL="560070" lvl="1" indent="-182245">
              <a:lnSpc>
                <a:spcPct val="100000"/>
              </a:lnSpc>
              <a:buClr>
                <a:srgbClr val="DF752E"/>
              </a:buClr>
              <a:buSzPct val="58333"/>
              <a:buFont typeface="Wingdings"/>
              <a:buChar char=""/>
              <a:tabLst>
                <a:tab pos="560070" algn="l"/>
              </a:tabLst>
            </a:pPr>
            <a:r>
              <a:rPr sz="1800" dirty="0">
                <a:latin typeface="Carlito"/>
                <a:cs typeface="Carlito"/>
              </a:rPr>
              <a:t>STL</a:t>
            </a:r>
            <a:r>
              <a:rPr sz="1800" spc="-25" dirty="0">
                <a:latin typeface="Carlito"/>
                <a:cs typeface="Carlito"/>
              </a:rPr>
              <a:t> </a:t>
            </a:r>
            <a:r>
              <a:rPr sz="1800" dirty="0">
                <a:latin typeface="Carlito"/>
                <a:cs typeface="Carlito"/>
              </a:rPr>
              <a:t>file</a:t>
            </a:r>
            <a:r>
              <a:rPr sz="1800" spc="370" dirty="0">
                <a:latin typeface="Carlito"/>
                <a:cs typeface="Carlito"/>
              </a:rPr>
              <a:t> </a:t>
            </a:r>
            <a:r>
              <a:rPr sz="1800" spc="-10" dirty="0">
                <a:latin typeface="Carlito"/>
                <a:cs typeface="Carlito"/>
              </a:rPr>
              <a:t>approximates</a:t>
            </a:r>
            <a:r>
              <a:rPr sz="1800" spc="-40" dirty="0">
                <a:latin typeface="Carlito"/>
                <a:cs typeface="Carlito"/>
              </a:rPr>
              <a:t> </a:t>
            </a:r>
            <a:r>
              <a:rPr sz="1800" dirty="0">
                <a:latin typeface="Carlito"/>
                <a:cs typeface="Carlito"/>
              </a:rPr>
              <a:t>the</a:t>
            </a:r>
            <a:r>
              <a:rPr sz="1800" spc="-10" dirty="0">
                <a:latin typeface="Carlito"/>
                <a:cs typeface="Carlito"/>
              </a:rPr>
              <a:t> surfaces</a:t>
            </a:r>
            <a:r>
              <a:rPr sz="1800" spc="-30" dirty="0">
                <a:latin typeface="Carlito"/>
                <a:cs typeface="Carlito"/>
              </a:rPr>
              <a:t> </a:t>
            </a:r>
            <a:r>
              <a:rPr sz="1800" dirty="0">
                <a:latin typeface="Carlito"/>
                <a:cs typeface="Carlito"/>
              </a:rPr>
              <a:t>of</a:t>
            </a:r>
            <a:r>
              <a:rPr sz="1800" spc="-30" dirty="0">
                <a:latin typeface="Carlito"/>
                <a:cs typeface="Carlito"/>
              </a:rPr>
              <a:t> </a:t>
            </a:r>
            <a:r>
              <a:rPr sz="1800" dirty="0">
                <a:latin typeface="Carlito"/>
                <a:cs typeface="Carlito"/>
              </a:rPr>
              <a:t>the</a:t>
            </a:r>
            <a:r>
              <a:rPr sz="1800" spc="-25" dirty="0">
                <a:latin typeface="Carlito"/>
                <a:cs typeface="Carlito"/>
              </a:rPr>
              <a:t> </a:t>
            </a:r>
            <a:r>
              <a:rPr sz="1800" dirty="0">
                <a:latin typeface="Carlito"/>
                <a:cs typeface="Carlito"/>
              </a:rPr>
              <a:t>model</a:t>
            </a:r>
            <a:r>
              <a:rPr sz="1800" spc="-20" dirty="0">
                <a:latin typeface="Carlito"/>
                <a:cs typeface="Carlito"/>
              </a:rPr>
              <a:t> </a:t>
            </a:r>
            <a:r>
              <a:rPr sz="1800" dirty="0">
                <a:latin typeface="Carlito"/>
                <a:cs typeface="Carlito"/>
              </a:rPr>
              <a:t>by</a:t>
            </a:r>
            <a:r>
              <a:rPr sz="1800" spc="-20" dirty="0">
                <a:latin typeface="Carlito"/>
                <a:cs typeface="Carlito"/>
              </a:rPr>
              <a:t> </a:t>
            </a:r>
            <a:r>
              <a:rPr sz="1800" spc="-10" dirty="0">
                <a:latin typeface="Carlito"/>
                <a:cs typeface="Carlito"/>
              </a:rPr>
              <a:t>polygons.</a:t>
            </a:r>
            <a:endParaRPr sz="1800" dirty="0">
              <a:latin typeface="Carlito"/>
              <a:cs typeface="Carl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3" y="438099"/>
            <a:ext cx="7420687" cy="1603003"/>
          </a:xfrm>
          <a:prstGeom prst="rect">
            <a:avLst/>
          </a:prstGeom>
        </p:spPr>
        <p:txBody>
          <a:bodyPr vert="horz" wrap="square" lIns="0" tIns="12700" rIns="0" bIns="0" rtlCol="0">
            <a:spAutoFit/>
          </a:bodyPr>
          <a:lstStyle/>
          <a:p>
            <a:pPr marL="286385" indent="-273685">
              <a:lnSpc>
                <a:spcPct val="100000"/>
              </a:lnSpc>
              <a:spcBef>
                <a:spcPts val="100"/>
              </a:spcBef>
              <a:buClr>
                <a:srgbClr val="FD8537"/>
              </a:buClr>
              <a:buSzPct val="80555"/>
              <a:buFont typeface="Noto Sans Symbols2"/>
              <a:buChar char="⚫"/>
              <a:tabLst>
                <a:tab pos="286385" algn="l"/>
              </a:tabLst>
            </a:pPr>
            <a:r>
              <a:rPr sz="1800" b="1" spc="-10" dirty="0">
                <a:latin typeface="Carlito"/>
                <a:cs typeface="Carlito"/>
              </a:rPr>
              <a:t>Fabricating </a:t>
            </a:r>
            <a:r>
              <a:rPr sz="1800" b="1" dirty="0">
                <a:latin typeface="Carlito"/>
                <a:cs typeface="Carlito"/>
              </a:rPr>
              <a:t>the</a:t>
            </a:r>
            <a:r>
              <a:rPr sz="1800" b="1" spc="-25" dirty="0">
                <a:latin typeface="Carlito"/>
                <a:cs typeface="Carlito"/>
              </a:rPr>
              <a:t> </a:t>
            </a:r>
            <a:r>
              <a:rPr sz="1800" b="1" spc="-10" dirty="0">
                <a:latin typeface="Carlito"/>
                <a:cs typeface="Carlito"/>
              </a:rPr>
              <a:t>model</a:t>
            </a:r>
            <a:endParaRPr sz="1800" b="1" dirty="0">
              <a:latin typeface="Carlito"/>
              <a:cs typeface="Carlito"/>
            </a:endParaRPr>
          </a:p>
          <a:p>
            <a:pPr>
              <a:lnSpc>
                <a:spcPct val="100000"/>
              </a:lnSpc>
              <a:spcBef>
                <a:spcPts val="830"/>
              </a:spcBef>
              <a:buClr>
                <a:srgbClr val="FD8537"/>
              </a:buClr>
              <a:buFont typeface="Noto Sans Symbols2"/>
              <a:buChar char="⚫"/>
            </a:pPr>
            <a:endParaRPr sz="1800" dirty="0">
              <a:latin typeface="Carlito"/>
              <a:cs typeface="Carlito"/>
            </a:endParaRPr>
          </a:p>
          <a:p>
            <a:pPr marL="560070" lvl="1" indent="-182245">
              <a:lnSpc>
                <a:spcPct val="100000"/>
              </a:lnSpc>
              <a:buClr>
                <a:srgbClr val="DF752E"/>
              </a:buClr>
              <a:buSzPct val="58333"/>
              <a:buFont typeface="Wingdings"/>
              <a:buChar char=""/>
              <a:tabLst>
                <a:tab pos="560070" algn="l"/>
              </a:tabLst>
            </a:pPr>
            <a:r>
              <a:rPr sz="1800" dirty="0">
                <a:latin typeface="Carlito"/>
                <a:cs typeface="Carlito"/>
              </a:rPr>
              <a:t>Building</a:t>
            </a:r>
            <a:r>
              <a:rPr sz="1800" spc="-40" dirty="0">
                <a:latin typeface="Carlito"/>
                <a:cs typeface="Carlito"/>
              </a:rPr>
              <a:t> </a:t>
            </a:r>
            <a:r>
              <a:rPr sz="1800" dirty="0">
                <a:latin typeface="Carlito"/>
                <a:cs typeface="Carlito"/>
              </a:rPr>
              <a:t>model</a:t>
            </a:r>
            <a:r>
              <a:rPr sz="1800" spc="-50" dirty="0">
                <a:latin typeface="Carlito"/>
                <a:cs typeface="Carlito"/>
              </a:rPr>
              <a:t> </a:t>
            </a:r>
            <a:r>
              <a:rPr sz="1800" dirty="0">
                <a:latin typeface="Carlito"/>
                <a:cs typeface="Carlito"/>
              </a:rPr>
              <a:t>layer</a:t>
            </a:r>
            <a:r>
              <a:rPr sz="1800" spc="-40" dirty="0">
                <a:latin typeface="Carlito"/>
                <a:cs typeface="Carlito"/>
              </a:rPr>
              <a:t> </a:t>
            </a:r>
            <a:r>
              <a:rPr sz="1800" dirty="0">
                <a:latin typeface="Carlito"/>
                <a:cs typeface="Carlito"/>
              </a:rPr>
              <a:t>by</a:t>
            </a:r>
            <a:r>
              <a:rPr sz="1800" spc="-55" dirty="0">
                <a:latin typeface="Carlito"/>
                <a:cs typeface="Carlito"/>
              </a:rPr>
              <a:t> </a:t>
            </a:r>
            <a:r>
              <a:rPr sz="1800" spc="-10" dirty="0">
                <a:latin typeface="Carlito"/>
                <a:cs typeface="Carlito"/>
              </a:rPr>
              <a:t>layer.</a:t>
            </a:r>
            <a:endParaRPr sz="1800" dirty="0">
              <a:latin typeface="Carlito"/>
              <a:cs typeface="Carlito"/>
            </a:endParaRPr>
          </a:p>
          <a:p>
            <a:pPr lvl="1">
              <a:lnSpc>
                <a:spcPct val="100000"/>
              </a:lnSpc>
              <a:spcBef>
                <a:spcPts val="825"/>
              </a:spcBef>
              <a:buClr>
                <a:srgbClr val="DF752E"/>
              </a:buClr>
              <a:buFont typeface="Wingdings"/>
              <a:buChar char=""/>
            </a:pPr>
            <a:endParaRPr sz="1800" dirty="0">
              <a:latin typeface="Carlito"/>
              <a:cs typeface="Carlito"/>
            </a:endParaRPr>
          </a:p>
          <a:p>
            <a:pPr marL="560070" lvl="1" indent="-182245">
              <a:lnSpc>
                <a:spcPct val="100000"/>
              </a:lnSpc>
              <a:buClr>
                <a:srgbClr val="DF752E"/>
              </a:buClr>
              <a:buSzPct val="58333"/>
              <a:buFont typeface="Wingdings"/>
              <a:buChar char=""/>
              <a:tabLst>
                <a:tab pos="560070" algn="l"/>
              </a:tabLst>
            </a:pPr>
            <a:r>
              <a:rPr sz="1800" dirty="0">
                <a:latin typeface="Carlito"/>
                <a:cs typeface="Carlito"/>
              </a:rPr>
              <a:t>Forming</a:t>
            </a:r>
            <a:r>
              <a:rPr sz="1800" spc="-40" dirty="0">
                <a:latin typeface="Carlito"/>
                <a:cs typeface="Carlito"/>
              </a:rPr>
              <a:t> </a:t>
            </a:r>
            <a:r>
              <a:rPr sz="1800" dirty="0">
                <a:latin typeface="Carlito"/>
                <a:cs typeface="Carlito"/>
              </a:rPr>
              <a:t>a</a:t>
            </a:r>
            <a:r>
              <a:rPr sz="1800" spc="-35" dirty="0">
                <a:latin typeface="Carlito"/>
                <a:cs typeface="Carlito"/>
              </a:rPr>
              <a:t> </a:t>
            </a:r>
            <a:r>
              <a:rPr sz="1800" dirty="0">
                <a:latin typeface="Carlito"/>
                <a:cs typeface="Carlito"/>
              </a:rPr>
              <a:t>3D</a:t>
            </a:r>
            <a:r>
              <a:rPr sz="1800" spc="-35" dirty="0">
                <a:latin typeface="Carlito"/>
                <a:cs typeface="Carlito"/>
              </a:rPr>
              <a:t> </a:t>
            </a:r>
            <a:r>
              <a:rPr sz="1800" dirty="0">
                <a:latin typeface="Carlito"/>
                <a:cs typeface="Carlito"/>
              </a:rPr>
              <a:t>model</a:t>
            </a:r>
            <a:r>
              <a:rPr sz="1800" spc="-35" dirty="0">
                <a:latin typeface="Carlito"/>
                <a:cs typeface="Carlito"/>
              </a:rPr>
              <a:t> </a:t>
            </a:r>
            <a:r>
              <a:rPr sz="1800" dirty="0">
                <a:latin typeface="Carlito"/>
                <a:cs typeface="Carlito"/>
              </a:rPr>
              <a:t>by</a:t>
            </a:r>
            <a:r>
              <a:rPr sz="1800" spc="-40" dirty="0">
                <a:latin typeface="Carlito"/>
                <a:cs typeface="Carlito"/>
              </a:rPr>
              <a:t> </a:t>
            </a:r>
            <a:r>
              <a:rPr sz="1800" dirty="0">
                <a:latin typeface="Carlito"/>
                <a:cs typeface="Carlito"/>
              </a:rPr>
              <a:t>solidification</a:t>
            </a:r>
            <a:r>
              <a:rPr sz="1800" spc="-20" dirty="0">
                <a:latin typeface="Carlito"/>
                <a:cs typeface="Carlito"/>
              </a:rPr>
              <a:t> </a:t>
            </a:r>
            <a:r>
              <a:rPr sz="1800" dirty="0">
                <a:latin typeface="Carlito"/>
                <a:cs typeface="Carlito"/>
              </a:rPr>
              <a:t>of</a:t>
            </a:r>
            <a:r>
              <a:rPr sz="1800" spc="-30" dirty="0">
                <a:latin typeface="Carlito"/>
                <a:cs typeface="Carlito"/>
              </a:rPr>
              <a:t> </a:t>
            </a:r>
            <a:r>
              <a:rPr sz="1800" spc="-10" dirty="0">
                <a:latin typeface="Carlito"/>
                <a:cs typeface="Carlito"/>
              </a:rPr>
              <a:t>liquid/powder.</a:t>
            </a:r>
            <a:endParaRPr sz="1800" dirty="0">
              <a:latin typeface="Carlito"/>
              <a:cs typeface="Carlito"/>
            </a:endParaRPr>
          </a:p>
        </p:txBody>
      </p:sp>
      <p:sp>
        <p:nvSpPr>
          <p:cNvPr id="3" name="object 3"/>
          <p:cNvSpPr txBox="1"/>
          <p:nvPr/>
        </p:nvSpPr>
        <p:spPr>
          <a:xfrm>
            <a:off x="902004" y="2743327"/>
            <a:ext cx="7420687" cy="2275205"/>
          </a:xfrm>
          <a:prstGeom prst="rect">
            <a:avLst/>
          </a:prstGeom>
        </p:spPr>
        <p:txBody>
          <a:bodyPr vert="horz" wrap="square" lIns="0" tIns="12700" rIns="0" bIns="0" rtlCol="0">
            <a:spAutoFit/>
          </a:bodyPr>
          <a:lstStyle/>
          <a:p>
            <a:pPr marL="325755" marR="5080" indent="-325755" algn="l">
              <a:lnSpc>
                <a:spcPct val="100000"/>
              </a:lnSpc>
              <a:spcBef>
                <a:spcPts val="100"/>
              </a:spcBef>
              <a:buClr>
                <a:srgbClr val="FD8537"/>
              </a:buClr>
              <a:buSzPct val="80555"/>
              <a:buFont typeface="Noto Sans Symbols2"/>
              <a:buChar char="⚫"/>
              <a:tabLst>
                <a:tab pos="325755" algn="l"/>
              </a:tabLst>
            </a:pPr>
            <a:r>
              <a:rPr sz="1800" b="1" dirty="0">
                <a:latin typeface="Carlito"/>
                <a:cs typeface="Carlito"/>
              </a:rPr>
              <a:t>Removing</a:t>
            </a:r>
            <a:r>
              <a:rPr sz="1800" b="1" spc="-60" dirty="0">
                <a:latin typeface="Carlito"/>
                <a:cs typeface="Carlito"/>
              </a:rPr>
              <a:t> </a:t>
            </a:r>
            <a:r>
              <a:rPr sz="1800" b="1" dirty="0">
                <a:latin typeface="Carlito"/>
                <a:cs typeface="Carlito"/>
              </a:rPr>
              <a:t>support</a:t>
            </a:r>
            <a:r>
              <a:rPr sz="1800" b="1" spc="-90" dirty="0">
                <a:latin typeface="Carlito"/>
                <a:cs typeface="Carlito"/>
              </a:rPr>
              <a:t> </a:t>
            </a:r>
            <a:r>
              <a:rPr sz="1800" b="1" dirty="0">
                <a:latin typeface="Carlito"/>
                <a:cs typeface="Carlito"/>
              </a:rPr>
              <a:t>structure</a:t>
            </a:r>
            <a:r>
              <a:rPr sz="1800" b="1" spc="-65" dirty="0">
                <a:latin typeface="Carlito"/>
                <a:cs typeface="Carlito"/>
              </a:rPr>
              <a:t> </a:t>
            </a:r>
            <a:r>
              <a:rPr sz="1800" b="1" dirty="0">
                <a:latin typeface="Carlito"/>
                <a:cs typeface="Carlito"/>
              </a:rPr>
              <a:t>and</a:t>
            </a:r>
            <a:r>
              <a:rPr sz="1800" b="1" spc="-65" dirty="0">
                <a:latin typeface="Carlito"/>
                <a:cs typeface="Carlito"/>
              </a:rPr>
              <a:t> </a:t>
            </a:r>
            <a:r>
              <a:rPr sz="1800" b="1" spc="-10" dirty="0">
                <a:latin typeface="Carlito"/>
                <a:cs typeface="Carlito"/>
              </a:rPr>
              <a:t>cleaning</a:t>
            </a:r>
            <a:endParaRPr sz="1800" b="1" dirty="0">
              <a:latin typeface="Carlito"/>
              <a:cs typeface="Carlito"/>
            </a:endParaRPr>
          </a:p>
          <a:p>
            <a:pPr algn="l">
              <a:lnSpc>
                <a:spcPct val="100000"/>
              </a:lnSpc>
              <a:spcBef>
                <a:spcPts val="825"/>
              </a:spcBef>
              <a:buClr>
                <a:srgbClr val="FD8537"/>
              </a:buClr>
              <a:buFont typeface="Noto Sans Symbols2"/>
              <a:buChar char="⚫"/>
            </a:pPr>
            <a:endParaRPr sz="1800" dirty="0">
              <a:latin typeface="Carlito"/>
              <a:cs typeface="Carlito"/>
            </a:endParaRPr>
          </a:p>
          <a:p>
            <a:pPr marR="14604" lvl="2" algn="l">
              <a:buClr>
                <a:srgbClr val="DF752E"/>
              </a:buClr>
              <a:buSzPct val="58333"/>
              <a:tabLst>
                <a:tab pos="530225" algn="l"/>
              </a:tabLst>
            </a:pPr>
            <a:r>
              <a:rPr lang="en-US" dirty="0">
                <a:latin typeface="Carlito"/>
                <a:cs typeface="Carlito"/>
              </a:rPr>
              <a:t>	</a:t>
            </a:r>
            <a:r>
              <a:rPr dirty="0">
                <a:latin typeface="Carlito"/>
                <a:cs typeface="Carlito"/>
              </a:rPr>
              <a:t>After</a:t>
            </a:r>
            <a:r>
              <a:rPr spc="-65" dirty="0">
                <a:latin typeface="Carlito"/>
                <a:cs typeface="Carlito"/>
              </a:rPr>
              <a:t> </a:t>
            </a:r>
            <a:r>
              <a:rPr dirty="0">
                <a:latin typeface="Carlito"/>
                <a:cs typeface="Carlito"/>
              </a:rPr>
              <a:t>building</a:t>
            </a:r>
            <a:r>
              <a:rPr spc="-35" dirty="0">
                <a:latin typeface="Carlito"/>
                <a:cs typeface="Carlito"/>
              </a:rPr>
              <a:t> </a:t>
            </a:r>
            <a:r>
              <a:rPr dirty="0">
                <a:latin typeface="Carlito"/>
                <a:cs typeface="Carlito"/>
              </a:rPr>
              <a:t>Drain</a:t>
            </a:r>
            <a:r>
              <a:rPr spc="-45" dirty="0">
                <a:latin typeface="Carlito"/>
                <a:cs typeface="Carlito"/>
              </a:rPr>
              <a:t> </a:t>
            </a:r>
            <a:r>
              <a:rPr dirty="0">
                <a:latin typeface="Carlito"/>
                <a:cs typeface="Carlito"/>
              </a:rPr>
              <a:t>out</a:t>
            </a:r>
            <a:r>
              <a:rPr spc="-65" dirty="0">
                <a:latin typeface="Carlito"/>
                <a:cs typeface="Carlito"/>
              </a:rPr>
              <a:t> </a:t>
            </a:r>
            <a:r>
              <a:rPr dirty="0">
                <a:latin typeface="Carlito"/>
                <a:cs typeface="Carlito"/>
              </a:rPr>
              <a:t>extra</a:t>
            </a:r>
            <a:r>
              <a:rPr spc="-65" dirty="0">
                <a:latin typeface="Carlito"/>
                <a:cs typeface="Carlito"/>
              </a:rPr>
              <a:t> </a:t>
            </a:r>
            <a:r>
              <a:rPr spc="-10" dirty="0">
                <a:latin typeface="Carlito"/>
                <a:cs typeface="Carlito"/>
              </a:rPr>
              <a:t>material.</a:t>
            </a:r>
            <a:endParaRPr dirty="0">
              <a:latin typeface="Carlito"/>
              <a:cs typeface="Carlito"/>
            </a:endParaRPr>
          </a:p>
          <a:p>
            <a:pPr lvl="1">
              <a:lnSpc>
                <a:spcPct val="100000"/>
              </a:lnSpc>
              <a:spcBef>
                <a:spcPts val="830"/>
              </a:spcBef>
              <a:buClr>
                <a:srgbClr val="DF752E"/>
              </a:buClr>
              <a:buFont typeface="Wingdings"/>
              <a:buChar char=""/>
            </a:pPr>
            <a:endParaRPr sz="1800" dirty="0">
              <a:latin typeface="Carlito"/>
              <a:cs typeface="Carlito"/>
            </a:endParaRPr>
          </a:p>
          <a:p>
            <a:pPr marL="560070" lvl="1" indent="-182245">
              <a:lnSpc>
                <a:spcPct val="100000"/>
              </a:lnSpc>
              <a:buClr>
                <a:srgbClr val="DF752E"/>
              </a:buClr>
              <a:buSzPct val="58333"/>
              <a:buFont typeface="Wingdings"/>
              <a:buChar char=""/>
              <a:tabLst>
                <a:tab pos="560070" algn="l"/>
              </a:tabLst>
            </a:pPr>
            <a:r>
              <a:rPr sz="1800" dirty="0">
                <a:latin typeface="Carlito"/>
                <a:cs typeface="Carlito"/>
              </a:rPr>
              <a:t>Cut</a:t>
            </a:r>
            <a:r>
              <a:rPr sz="1800" spc="-20" dirty="0">
                <a:latin typeface="Carlito"/>
                <a:cs typeface="Carlito"/>
              </a:rPr>
              <a:t> </a:t>
            </a:r>
            <a:r>
              <a:rPr sz="1800" dirty="0">
                <a:latin typeface="Carlito"/>
                <a:cs typeface="Carlito"/>
              </a:rPr>
              <a:t>out</a:t>
            </a:r>
            <a:r>
              <a:rPr sz="1800" spc="-25" dirty="0">
                <a:latin typeface="Carlito"/>
                <a:cs typeface="Carlito"/>
              </a:rPr>
              <a:t> </a:t>
            </a:r>
            <a:r>
              <a:rPr sz="1800" dirty="0">
                <a:latin typeface="Carlito"/>
                <a:cs typeface="Carlito"/>
              </a:rPr>
              <a:t>the</a:t>
            </a:r>
            <a:r>
              <a:rPr sz="1800" spc="-10" dirty="0">
                <a:latin typeface="Carlito"/>
                <a:cs typeface="Carlito"/>
              </a:rPr>
              <a:t> prototype.</a:t>
            </a:r>
            <a:endParaRPr sz="1800" dirty="0">
              <a:latin typeface="Carlito"/>
              <a:cs typeface="Carlito"/>
            </a:endParaRPr>
          </a:p>
          <a:p>
            <a:pPr lvl="1">
              <a:lnSpc>
                <a:spcPct val="100000"/>
              </a:lnSpc>
              <a:spcBef>
                <a:spcPts val="825"/>
              </a:spcBef>
              <a:buClr>
                <a:srgbClr val="DF752E"/>
              </a:buClr>
              <a:buFont typeface="Wingdings"/>
              <a:buChar char=""/>
            </a:pPr>
            <a:endParaRPr sz="1800" dirty="0">
              <a:latin typeface="Carlito"/>
              <a:cs typeface="Carlito"/>
            </a:endParaRPr>
          </a:p>
          <a:p>
            <a:pPr marL="560070" lvl="1" indent="-182245">
              <a:lnSpc>
                <a:spcPct val="100000"/>
              </a:lnSpc>
              <a:buClr>
                <a:srgbClr val="DF752E"/>
              </a:buClr>
              <a:buSzPct val="58333"/>
              <a:buFont typeface="Wingdings"/>
              <a:buChar char=""/>
              <a:tabLst>
                <a:tab pos="560070" algn="l"/>
              </a:tabLst>
            </a:pPr>
            <a:r>
              <a:rPr sz="1800" dirty="0">
                <a:latin typeface="Carlito"/>
                <a:cs typeface="Carlito"/>
              </a:rPr>
              <a:t>Cut</a:t>
            </a:r>
            <a:r>
              <a:rPr sz="1800" spc="-35" dirty="0">
                <a:latin typeface="Carlito"/>
                <a:cs typeface="Carlito"/>
              </a:rPr>
              <a:t> </a:t>
            </a:r>
            <a:r>
              <a:rPr sz="1800" dirty="0">
                <a:latin typeface="Carlito"/>
                <a:cs typeface="Carlito"/>
              </a:rPr>
              <a:t>out</a:t>
            </a:r>
            <a:r>
              <a:rPr sz="1800" spc="-40" dirty="0">
                <a:latin typeface="Carlito"/>
                <a:cs typeface="Carlito"/>
              </a:rPr>
              <a:t> </a:t>
            </a:r>
            <a:r>
              <a:rPr sz="1800" dirty="0">
                <a:latin typeface="Carlito"/>
                <a:cs typeface="Carlito"/>
              </a:rPr>
              <a:t>unnecessary</a:t>
            </a:r>
            <a:r>
              <a:rPr sz="1800" spc="-40" dirty="0">
                <a:latin typeface="Carlito"/>
                <a:cs typeface="Carlito"/>
              </a:rPr>
              <a:t> </a:t>
            </a:r>
            <a:r>
              <a:rPr sz="1800" dirty="0">
                <a:latin typeface="Carlito"/>
                <a:cs typeface="Carlito"/>
              </a:rPr>
              <a:t>support</a:t>
            </a:r>
            <a:r>
              <a:rPr sz="1800" spc="-45" dirty="0">
                <a:latin typeface="Carlito"/>
                <a:cs typeface="Carlito"/>
              </a:rPr>
              <a:t> </a:t>
            </a:r>
            <a:r>
              <a:rPr sz="1800" spc="-10" dirty="0">
                <a:latin typeface="Carlito"/>
                <a:cs typeface="Carlito"/>
              </a:rPr>
              <a:t>material.</a:t>
            </a:r>
            <a:endParaRPr sz="1800" dirty="0">
              <a:latin typeface="Carlito"/>
              <a:cs typeface="Carlito"/>
            </a:endParaRPr>
          </a:p>
        </p:txBody>
      </p:sp>
      <p:sp>
        <p:nvSpPr>
          <p:cNvPr id="4" name="object 4"/>
          <p:cNvSpPr txBox="1"/>
          <p:nvPr/>
        </p:nvSpPr>
        <p:spPr>
          <a:xfrm>
            <a:off x="902004" y="5646277"/>
            <a:ext cx="6870396" cy="797013"/>
          </a:xfrm>
          <a:prstGeom prst="rect">
            <a:avLst/>
          </a:prstGeom>
        </p:spPr>
        <p:txBody>
          <a:bodyPr vert="horz" wrap="square" lIns="0" tIns="73025" rIns="0" bIns="0" rtlCol="0">
            <a:spAutoFit/>
          </a:bodyPr>
          <a:lstStyle/>
          <a:p>
            <a:pPr marL="286385" indent="-273685">
              <a:lnSpc>
                <a:spcPct val="100000"/>
              </a:lnSpc>
              <a:spcBef>
                <a:spcPts val="575"/>
              </a:spcBef>
              <a:buClr>
                <a:srgbClr val="FD8537"/>
              </a:buClr>
              <a:buSzPct val="80555"/>
              <a:buFont typeface="Noto Sans Symbols2"/>
              <a:buChar char="⚫"/>
              <a:tabLst>
                <a:tab pos="286385" algn="l"/>
              </a:tabLst>
            </a:pPr>
            <a:r>
              <a:rPr sz="1800" b="1" dirty="0">
                <a:latin typeface="Carlito"/>
                <a:cs typeface="Carlito"/>
              </a:rPr>
              <a:t>Post</a:t>
            </a:r>
            <a:r>
              <a:rPr sz="1800" b="1" spc="-75" dirty="0">
                <a:latin typeface="Carlito"/>
                <a:cs typeface="Carlito"/>
              </a:rPr>
              <a:t> </a:t>
            </a:r>
            <a:r>
              <a:rPr sz="1800" b="1" spc="-10" dirty="0">
                <a:latin typeface="Carlito"/>
                <a:cs typeface="Carlito"/>
              </a:rPr>
              <a:t>processing</a:t>
            </a:r>
            <a:endParaRPr sz="1800" b="1" dirty="0">
              <a:latin typeface="Carlito"/>
              <a:cs typeface="Carlito"/>
            </a:endParaRPr>
          </a:p>
          <a:p>
            <a:pPr marL="560070" lvl="1" indent="-182245">
              <a:lnSpc>
                <a:spcPct val="100000"/>
              </a:lnSpc>
              <a:spcBef>
                <a:spcPts val="635"/>
              </a:spcBef>
              <a:buClr>
                <a:srgbClr val="DF752E"/>
              </a:buClr>
              <a:buSzPct val="58333"/>
              <a:buFont typeface="Wingdings"/>
              <a:buChar char=""/>
              <a:tabLst>
                <a:tab pos="560070" algn="l"/>
              </a:tabLst>
            </a:pPr>
            <a:r>
              <a:rPr sz="1800" dirty="0">
                <a:latin typeface="Carlito"/>
                <a:cs typeface="Carlito"/>
              </a:rPr>
              <a:t>Includes</a:t>
            </a:r>
            <a:r>
              <a:rPr sz="1800" spc="-40" dirty="0">
                <a:latin typeface="Carlito"/>
                <a:cs typeface="Carlito"/>
              </a:rPr>
              <a:t> </a:t>
            </a:r>
            <a:r>
              <a:rPr sz="1800" dirty="0">
                <a:latin typeface="Carlito"/>
                <a:cs typeface="Carlito"/>
              </a:rPr>
              <a:t>surface</a:t>
            </a:r>
            <a:r>
              <a:rPr sz="1800" spc="-50" dirty="0">
                <a:latin typeface="Carlito"/>
                <a:cs typeface="Carlito"/>
              </a:rPr>
              <a:t> </a:t>
            </a:r>
            <a:r>
              <a:rPr sz="1800" dirty="0">
                <a:latin typeface="Carlito"/>
                <a:cs typeface="Carlito"/>
              </a:rPr>
              <a:t>finishing</a:t>
            </a:r>
            <a:r>
              <a:rPr sz="1800" spc="-35" dirty="0">
                <a:latin typeface="Carlito"/>
                <a:cs typeface="Carlito"/>
              </a:rPr>
              <a:t> </a:t>
            </a:r>
            <a:r>
              <a:rPr sz="1800" dirty="0">
                <a:latin typeface="Carlito"/>
                <a:cs typeface="Carlito"/>
              </a:rPr>
              <a:t>and</a:t>
            </a:r>
            <a:r>
              <a:rPr sz="1800" spc="-40" dirty="0">
                <a:latin typeface="Carlito"/>
                <a:cs typeface="Carlito"/>
              </a:rPr>
              <a:t> </a:t>
            </a:r>
            <a:r>
              <a:rPr sz="1800" dirty="0">
                <a:latin typeface="Carlito"/>
                <a:cs typeface="Carlito"/>
              </a:rPr>
              <a:t>other</a:t>
            </a:r>
            <a:r>
              <a:rPr sz="1800" spc="-50" dirty="0">
                <a:latin typeface="Carlito"/>
                <a:cs typeface="Carlito"/>
              </a:rPr>
              <a:t> </a:t>
            </a:r>
            <a:r>
              <a:rPr sz="1800" spc="-10" dirty="0">
                <a:latin typeface="Carlito"/>
                <a:cs typeface="Carlito"/>
              </a:rPr>
              <a:t>applications</a:t>
            </a:r>
            <a:r>
              <a:rPr sz="2400" spc="-10" dirty="0">
                <a:latin typeface="Arial"/>
                <a:cs typeface="Arial"/>
              </a:rPr>
              <a:t>.</a:t>
            </a:r>
            <a:endParaRPr sz="2400" dirty="0">
              <a:latin typeface="Arial"/>
              <a:cs typeface="Arial"/>
            </a:endParaRPr>
          </a:p>
        </p:txBody>
      </p:sp>
      <p:sp>
        <p:nvSpPr>
          <p:cNvPr id="5" name="object 5"/>
          <p:cNvSpPr txBox="1"/>
          <p:nvPr/>
        </p:nvSpPr>
        <p:spPr>
          <a:xfrm>
            <a:off x="8322691" y="5870549"/>
            <a:ext cx="224154" cy="239395"/>
          </a:xfrm>
          <a:prstGeom prst="rect">
            <a:avLst/>
          </a:prstGeom>
        </p:spPr>
        <p:txBody>
          <a:bodyPr vert="horz" wrap="square" lIns="0" tIns="12700" rIns="0" bIns="0" rtlCol="0">
            <a:spAutoFit/>
          </a:bodyPr>
          <a:lstStyle/>
          <a:p>
            <a:pPr marL="12700">
              <a:lnSpc>
                <a:spcPct val="100000"/>
              </a:lnSpc>
              <a:spcBef>
                <a:spcPts val="100"/>
              </a:spcBef>
            </a:pPr>
            <a:r>
              <a:rPr sz="1400" b="1" spc="-25" dirty="0">
                <a:solidFill>
                  <a:srgbClr val="FFFFFF"/>
                </a:solidFill>
                <a:latin typeface="Arial"/>
                <a:cs typeface="Arial"/>
              </a:rPr>
              <a:t>10</a:t>
            </a:r>
            <a:endParaRPr sz="14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04800"/>
            <a:ext cx="7465060" cy="566822"/>
          </a:xfrm>
          <a:prstGeom prst="rect">
            <a:avLst/>
          </a:prstGeom>
        </p:spPr>
        <p:txBody>
          <a:bodyPr vert="horz" wrap="square" lIns="0" tIns="12700" rIns="0" bIns="0" rtlCol="0">
            <a:spAutoFit/>
          </a:bodyPr>
          <a:lstStyle/>
          <a:p>
            <a:pPr marL="12700">
              <a:lnSpc>
                <a:spcPct val="100000"/>
              </a:lnSpc>
              <a:spcBef>
                <a:spcPts val="100"/>
              </a:spcBef>
            </a:pPr>
            <a:r>
              <a:rPr lang="en-IN" cap="small" dirty="0">
                <a:solidFill>
                  <a:srgbClr val="565F6C"/>
                </a:solidFill>
                <a:latin typeface="Carlito"/>
                <a:cs typeface="Carlito"/>
              </a:rPr>
              <a:t>Steps involved in </a:t>
            </a:r>
            <a:r>
              <a:rPr cap="small" dirty="0">
                <a:solidFill>
                  <a:srgbClr val="565F6C"/>
                </a:solidFill>
                <a:latin typeface="Carlito"/>
                <a:cs typeface="Carlito"/>
              </a:rPr>
              <a:t>Rapid</a:t>
            </a:r>
            <a:r>
              <a:rPr cap="small" spc="85" dirty="0">
                <a:solidFill>
                  <a:srgbClr val="565F6C"/>
                </a:solidFill>
                <a:latin typeface="Carlito"/>
                <a:cs typeface="Carlito"/>
              </a:rPr>
              <a:t> </a:t>
            </a:r>
            <a:r>
              <a:rPr cap="small" spc="-80" dirty="0">
                <a:solidFill>
                  <a:srgbClr val="565F6C"/>
                </a:solidFill>
                <a:latin typeface="Carlito"/>
                <a:cs typeface="Carlito"/>
              </a:rPr>
              <a:t>Prototyping</a:t>
            </a:r>
          </a:p>
        </p:txBody>
      </p:sp>
      <p:sp>
        <p:nvSpPr>
          <p:cNvPr id="3" name="object 3"/>
          <p:cNvSpPr txBox="1"/>
          <p:nvPr/>
        </p:nvSpPr>
        <p:spPr>
          <a:xfrm>
            <a:off x="535940" y="1170178"/>
            <a:ext cx="7742555" cy="726440"/>
          </a:xfrm>
          <a:prstGeom prst="rect">
            <a:avLst/>
          </a:prstGeom>
        </p:spPr>
        <p:txBody>
          <a:bodyPr vert="horz" wrap="square" lIns="0" tIns="12700" rIns="0" bIns="0" rtlCol="0">
            <a:spAutoFit/>
          </a:bodyPr>
          <a:lstStyle/>
          <a:p>
            <a:pPr marL="287020" marR="5080" indent="-274955">
              <a:lnSpc>
                <a:spcPct val="127800"/>
              </a:lnSpc>
              <a:spcBef>
                <a:spcPts val="100"/>
              </a:spcBef>
              <a:buClr>
                <a:srgbClr val="FD8537"/>
              </a:buClr>
              <a:buSzPct val="69444"/>
              <a:buFont typeface="Wingdings"/>
              <a:buChar char=""/>
              <a:tabLst>
                <a:tab pos="329565" algn="l"/>
              </a:tabLst>
            </a:pPr>
            <a:r>
              <a:rPr sz="1800" dirty="0">
                <a:latin typeface="Arial"/>
                <a:cs typeface="Arial"/>
              </a:rPr>
              <a:t>There</a:t>
            </a:r>
            <a:r>
              <a:rPr sz="1800" spc="-45" dirty="0">
                <a:latin typeface="Arial"/>
                <a:cs typeface="Arial"/>
              </a:rPr>
              <a:t> </a:t>
            </a:r>
            <a:r>
              <a:rPr sz="1800" dirty="0">
                <a:latin typeface="Arial"/>
                <a:cs typeface="Arial"/>
              </a:rPr>
              <a:t>are</a:t>
            </a:r>
            <a:r>
              <a:rPr sz="1800" spc="-25" dirty="0">
                <a:latin typeface="Arial"/>
                <a:cs typeface="Arial"/>
              </a:rPr>
              <a:t> </a:t>
            </a:r>
            <a:r>
              <a:rPr sz="1800" dirty="0">
                <a:latin typeface="Arial"/>
                <a:cs typeface="Arial"/>
              </a:rPr>
              <a:t>many</a:t>
            </a:r>
            <a:r>
              <a:rPr sz="1800" spc="-30" dirty="0">
                <a:latin typeface="Arial"/>
                <a:cs typeface="Arial"/>
              </a:rPr>
              <a:t> </a:t>
            </a:r>
            <a:r>
              <a:rPr sz="1800" dirty="0">
                <a:latin typeface="Arial"/>
                <a:cs typeface="Arial"/>
              </a:rPr>
              <a:t>different</a:t>
            </a:r>
            <a:r>
              <a:rPr sz="1800" spc="-20" dirty="0">
                <a:latin typeface="Arial"/>
                <a:cs typeface="Arial"/>
              </a:rPr>
              <a:t> </a:t>
            </a:r>
            <a:r>
              <a:rPr sz="1800" dirty="0">
                <a:latin typeface="Arial"/>
                <a:cs typeface="Arial"/>
              </a:rPr>
              <a:t>RP</a:t>
            </a:r>
            <a:r>
              <a:rPr sz="1800" spc="-65" dirty="0">
                <a:latin typeface="Arial"/>
                <a:cs typeface="Arial"/>
              </a:rPr>
              <a:t> </a:t>
            </a:r>
            <a:r>
              <a:rPr sz="1800" dirty="0">
                <a:latin typeface="Arial"/>
                <a:cs typeface="Arial"/>
              </a:rPr>
              <a:t>processes,</a:t>
            </a:r>
            <a:r>
              <a:rPr sz="1800" spc="-15" dirty="0">
                <a:latin typeface="Arial"/>
                <a:cs typeface="Arial"/>
              </a:rPr>
              <a:t> </a:t>
            </a:r>
            <a:r>
              <a:rPr sz="1800" dirty="0">
                <a:latin typeface="Arial"/>
                <a:cs typeface="Arial"/>
              </a:rPr>
              <a:t>but</a:t>
            </a:r>
            <a:r>
              <a:rPr sz="1800" spc="-25" dirty="0">
                <a:latin typeface="Arial"/>
                <a:cs typeface="Arial"/>
              </a:rPr>
              <a:t> </a:t>
            </a:r>
            <a:r>
              <a:rPr sz="1800" dirty="0">
                <a:latin typeface="Arial"/>
                <a:cs typeface="Arial"/>
              </a:rPr>
              <a:t>the</a:t>
            </a:r>
            <a:r>
              <a:rPr sz="1800" spc="-35" dirty="0">
                <a:latin typeface="Arial"/>
                <a:cs typeface="Arial"/>
              </a:rPr>
              <a:t> </a:t>
            </a:r>
            <a:r>
              <a:rPr sz="1800" dirty="0">
                <a:latin typeface="Arial"/>
                <a:cs typeface="Arial"/>
              </a:rPr>
              <a:t>basic</a:t>
            </a:r>
            <a:r>
              <a:rPr sz="1800" spc="-35" dirty="0">
                <a:latin typeface="Arial"/>
                <a:cs typeface="Arial"/>
              </a:rPr>
              <a:t> </a:t>
            </a:r>
            <a:r>
              <a:rPr sz="1800" dirty="0">
                <a:latin typeface="Arial"/>
                <a:cs typeface="Arial"/>
              </a:rPr>
              <a:t>operating</a:t>
            </a:r>
            <a:r>
              <a:rPr sz="1800" spc="-15" dirty="0">
                <a:latin typeface="Arial"/>
                <a:cs typeface="Arial"/>
              </a:rPr>
              <a:t> </a:t>
            </a:r>
            <a:r>
              <a:rPr sz="1800" spc="-10" dirty="0">
                <a:latin typeface="Arial"/>
                <a:cs typeface="Arial"/>
              </a:rPr>
              <a:t>principles 	</a:t>
            </a:r>
            <a:r>
              <a:rPr sz="1800" dirty="0">
                <a:latin typeface="Arial"/>
                <a:cs typeface="Arial"/>
              </a:rPr>
              <a:t>are very</a:t>
            </a:r>
            <a:r>
              <a:rPr sz="1800" spc="-10" dirty="0">
                <a:latin typeface="Arial"/>
                <a:cs typeface="Arial"/>
              </a:rPr>
              <a:t> similar.</a:t>
            </a:r>
            <a:endParaRPr sz="1800">
              <a:latin typeface="Arial"/>
              <a:cs typeface="Arial"/>
            </a:endParaRPr>
          </a:p>
        </p:txBody>
      </p:sp>
      <p:pic>
        <p:nvPicPr>
          <p:cNvPr id="4" name="object 4"/>
          <p:cNvPicPr/>
          <p:nvPr/>
        </p:nvPicPr>
        <p:blipFill>
          <a:blip r:embed="rId2" cstate="print"/>
          <a:stretch>
            <a:fillRect/>
          </a:stretch>
        </p:blipFill>
        <p:spPr>
          <a:xfrm>
            <a:off x="762000" y="2133600"/>
            <a:ext cx="7842504" cy="44196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8265">
              <a:lnSpc>
                <a:spcPts val="1650"/>
              </a:lnSpc>
            </a:pPr>
            <a:fld id="{81D60167-4931-47E6-BA6A-407CBD079E47}" type="slidenum">
              <a:rPr spc="-50" dirty="0"/>
              <a:t>13</a:t>
            </a:fld>
            <a:endParaRPr spc="-50" dirty="0"/>
          </a:p>
        </p:txBody>
      </p:sp>
    </p:spTree>
    <p:extLst>
      <p:ext uri="{BB962C8B-B14F-4D97-AF65-F5344CB8AC3E}">
        <p14:creationId xmlns:p14="http://schemas.microsoft.com/office/powerpoint/2010/main" val="415994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2903"/>
            <a:ext cx="7896174" cy="900169"/>
          </a:xfrm>
          <a:prstGeom prst="rect">
            <a:avLst/>
          </a:prstGeom>
        </p:spPr>
        <p:txBody>
          <a:bodyPr vert="horz" wrap="square" lIns="0" tIns="434263" rIns="0" bIns="0" rtlCol="0">
            <a:spAutoFit/>
          </a:bodyPr>
          <a:lstStyle/>
          <a:p>
            <a:pPr marL="317500">
              <a:lnSpc>
                <a:spcPct val="100000"/>
              </a:lnSpc>
              <a:spcBef>
                <a:spcPts val="100"/>
              </a:spcBef>
            </a:pPr>
            <a:r>
              <a:rPr sz="3000" cap="small" dirty="0">
                <a:solidFill>
                  <a:srgbClr val="565F6C"/>
                </a:solidFill>
                <a:latin typeface="Arial"/>
                <a:cs typeface="Arial"/>
              </a:rPr>
              <a:t>Applications</a:t>
            </a:r>
            <a:r>
              <a:rPr sz="3000" cap="small" spc="15" dirty="0">
                <a:solidFill>
                  <a:srgbClr val="565F6C"/>
                </a:solidFill>
                <a:latin typeface="Arial"/>
                <a:cs typeface="Arial"/>
              </a:rPr>
              <a:t> </a:t>
            </a:r>
            <a:r>
              <a:rPr sz="3000" cap="small" dirty="0">
                <a:solidFill>
                  <a:srgbClr val="565F6C"/>
                </a:solidFill>
                <a:latin typeface="Arial"/>
                <a:cs typeface="Arial"/>
              </a:rPr>
              <a:t>of</a:t>
            </a:r>
            <a:r>
              <a:rPr sz="3000" cap="small" spc="10" dirty="0">
                <a:solidFill>
                  <a:srgbClr val="565F6C"/>
                </a:solidFill>
                <a:latin typeface="Arial"/>
                <a:cs typeface="Arial"/>
              </a:rPr>
              <a:t> </a:t>
            </a:r>
            <a:r>
              <a:rPr sz="3000" cap="small" spc="-150" dirty="0">
                <a:solidFill>
                  <a:srgbClr val="565F6C"/>
                </a:solidFill>
                <a:latin typeface="Arial"/>
                <a:cs typeface="Arial"/>
              </a:rPr>
              <a:t>RP</a:t>
            </a:r>
            <a:endParaRPr sz="30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14</a:t>
            </a:fld>
            <a:endParaRPr spc="-25" dirty="0"/>
          </a:p>
        </p:txBody>
      </p:sp>
      <p:sp>
        <p:nvSpPr>
          <p:cNvPr id="3" name="object 3"/>
          <p:cNvSpPr txBox="1"/>
          <p:nvPr/>
        </p:nvSpPr>
        <p:spPr>
          <a:xfrm>
            <a:off x="535940" y="1083309"/>
            <a:ext cx="6692900" cy="2922270"/>
          </a:xfrm>
          <a:prstGeom prst="rect">
            <a:avLst/>
          </a:prstGeom>
        </p:spPr>
        <p:txBody>
          <a:bodyPr vert="horz" wrap="square" lIns="0" tIns="13335" rIns="0" bIns="0" rtlCol="0">
            <a:spAutoFit/>
          </a:bodyPr>
          <a:lstStyle/>
          <a:p>
            <a:pPr marL="469900" marR="5080" indent="-457834">
              <a:lnSpc>
                <a:spcPct val="100000"/>
              </a:lnSpc>
              <a:spcBef>
                <a:spcPts val="105"/>
              </a:spcBef>
              <a:buClr>
                <a:srgbClr val="FD8537"/>
              </a:buClr>
              <a:buSzPct val="70000"/>
              <a:buFont typeface="Noto Sans Symbols2"/>
              <a:buChar char="⦿"/>
              <a:tabLst>
                <a:tab pos="469900" algn="l"/>
              </a:tabLst>
            </a:pPr>
            <a:r>
              <a:rPr sz="2000" spc="-10" dirty="0">
                <a:latin typeface="Carlito"/>
                <a:cs typeface="Carlito"/>
              </a:rPr>
              <a:t>Applications</a:t>
            </a:r>
            <a:r>
              <a:rPr sz="2000" spc="-50" dirty="0">
                <a:latin typeface="Carlito"/>
                <a:cs typeface="Carlito"/>
              </a:rPr>
              <a:t> </a:t>
            </a:r>
            <a:r>
              <a:rPr sz="2000" dirty="0">
                <a:latin typeface="Carlito"/>
                <a:cs typeface="Carlito"/>
              </a:rPr>
              <a:t>of</a:t>
            </a:r>
            <a:r>
              <a:rPr sz="2000" spc="-55" dirty="0">
                <a:latin typeface="Carlito"/>
                <a:cs typeface="Carlito"/>
              </a:rPr>
              <a:t> </a:t>
            </a:r>
            <a:r>
              <a:rPr sz="2000" dirty="0">
                <a:latin typeface="Carlito"/>
                <a:cs typeface="Carlito"/>
              </a:rPr>
              <a:t>rapid</a:t>
            </a:r>
            <a:r>
              <a:rPr sz="2000" spc="-45" dirty="0">
                <a:latin typeface="Carlito"/>
                <a:cs typeface="Carlito"/>
              </a:rPr>
              <a:t> </a:t>
            </a:r>
            <a:r>
              <a:rPr sz="2000" dirty="0">
                <a:latin typeface="Carlito"/>
                <a:cs typeface="Carlito"/>
              </a:rPr>
              <a:t>prototyping</a:t>
            </a:r>
            <a:r>
              <a:rPr sz="2000" spc="-70" dirty="0">
                <a:latin typeface="Carlito"/>
                <a:cs typeface="Carlito"/>
              </a:rPr>
              <a:t> </a:t>
            </a:r>
            <a:r>
              <a:rPr sz="2000" dirty="0">
                <a:latin typeface="Carlito"/>
                <a:cs typeface="Carlito"/>
              </a:rPr>
              <a:t>can</a:t>
            </a:r>
            <a:r>
              <a:rPr sz="2000" spc="-45" dirty="0">
                <a:latin typeface="Carlito"/>
                <a:cs typeface="Carlito"/>
              </a:rPr>
              <a:t> </a:t>
            </a:r>
            <a:r>
              <a:rPr sz="2000" dirty="0">
                <a:latin typeface="Carlito"/>
                <a:cs typeface="Carlito"/>
              </a:rPr>
              <a:t>be</a:t>
            </a:r>
            <a:r>
              <a:rPr sz="2000" spc="-55" dirty="0">
                <a:latin typeface="Carlito"/>
                <a:cs typeface="Carlito"/>
              </a:rPr>
              <a:t> </a:t>
            </a:r>
            <a:r>
              <a:rPr sz="2000" dirty="0">
                <a:latin typeface="Carlito"/>
                <a:cs typeface="Carlito"/>
              </a:rPr>
              <a:t>classified</a:t>
            </a:r>
            <a:r>
              <a:rPr sz="2000" spc="-10" dirty="0">
                <a:latin typeface="Carlito"/>
                <a:cs typeface="Carlito"/>
              </a:rPr>
              <a:t> </a:t>
            </a:r>
            <a:r>
              <a:rPr sz="2000" dirty="0">
                <a:latin typeface="Carlito"/>
                <a:cs typeface="Carlito"/>
              </a:rPr>
              <a:t>into</a:t>
            </a:r>
            <a:r>
              <a:rPr sz="2000" spc="-45" dirty="0">
                <a:latin typeface="Carlito"/>
                <a:cs typeface="Carlito"/>
              </a:rPr>
              <a:t> </a:t>
            </a:r>
            <a:r>
              <a:rPr sz="2000" spc="-10" dirty="0">
                <a:latin typeface="Carlito"/>
                <a:cs typeface="Carlito"/>
              </a:rPr>
              <a:t>three categories:</a:t>
            </a:r>
            <a:endParaRPr sz="2000" dirty="0">
              <a:latin typeface="Carlito"/>
              <a:cs typeface="Carlito"/>
            </a:endParaRPr>
          </a:p>
          <a:p>
            <a:pPr>
              <a:lnSpc>
                <a:spcPct val="100000"/>
              </a:lnSpc>
              <a:spcBef>
                <a:spcPts val="1639"/>
              </a:spcBef>
              <a:buClr>
                <a:srgbClr val="FD8537"/>
              </a:buClr>
              <a:buFont typeface="Noto Sans Symbols2"/>
              <a:buChar char="⦿"/>
            </a:pPr>
            <a:endParaRPr sz="2000" dirty="0">
              <a:latin typeface="Carlito"/>
              <a:cs typeface="Carlito"/>
            </a:endParaRPr>
          </a:p>
          <a:p>
            <a:pPr marL="927100" lvl="1" indent="-457200">
              <a:lnSpc>
                <a:spcPct val="100000"/>
              </a:lnSpc>
              <a:buClr>
                <a:srgbClr val="FD8537"/>
              </a:buClr>
              <a:buSzPct val="80000"/>
              <a:buAutoNum type="arabicPeriod"/>
              <a:tabLst>
                <a:tab pos="927100" algn="l"/>
              </a:tabLst>
            </a:pPr>
            <a:r>
              <a:rPr sz="2000" spc="-10" dirty="0">
                <a:latin typeface="Carlito"/>
                <a:cs typeface="Carlito"/>
              </a:rPr>
              <a:t>Design</a:t>
            </a:r>
            <a:endParaRPr sz="2000" dirty="0">
              <a:latin typeface="Carlito"/>
              <a:cs typeface="Carlito"/>
            </a:endParaRPr>
          </a:p>
          <a:p>
            <a:pPr lvl="1">
              <a:lnSpc>
                <a:spcPct val="100000"/>
              </a:lnSpc>
              <a:spcBef>
                <a:spcPts val="915"/>
              </a:spcBef>
              <a:buClr>
                <a:srgbClr val="FD8537"/>
              </a:buClr>
              <a:buFont typeface="Carlito"/>
              <a:buAutoNum type="arabicPeriod"/>
            </a:pPr>
            <a:endParaRPr sz="2000" dirty="0">
              <a:latin typeface="Carlito"/>
              <a:cs typeface="Carlito"/>
            </a:endParaRPr>
          </a:p>
          <a:p>
            <a:pPr marL="927100" lvl="1" indent="-457200">
              <a:lnSpc>
                <a:spcPct val="100000"/>
              </a:lnSpc>
              <a:spcBef>
                <a:spcPts val="5"/>
              </a:spcBef>
              <a:buClr>
                <a:srgbClr val="FD8537"/>
              </a:buClr>
              <a:buSzPct val="80000"/>
              <a:buAutoNum type="arabicPeriod"/>
              <a:tabLst>
                <a:tab pos="927100" algn="l"/>
              </a:tabLst>
            </a:pPr>
            <a:r>
              <a:rPr sz="2000" dirty="0">
                <a:latin typeface="Carlito"/>
                <a:cs typeface="Carlito"/>
              </a:rPr>
              <a:t>Engineering</a:t>
            </a:r>
            <a:r>
              <a:rPr sz="2000" spc="-55" dirty="0">
                <a:latin typeface="Carlito"/>
                <a:cs typeface="Carlito"/>
              </a:rPr>
              <a:t> </a:t>
            </a:r>
            <a:r>
              <a:rPr sz="2000" dirty="0">
                <a:latin typeface="Carlito"/>
                <a:cs typeface="Carlito"/>
              </a:rPr>
              <a:t>analysis</a:t>
            </a:r>
            <a:r>
              <a:rPr sz="2000" spc="-30" dirty="0">
                <a:latin typeface="Carlito"/>
                <a:cs typeface="Carlito"/>
              </a:rPr>
              <a:t> </a:t>
            </a:r>
            <a:r>
              <a:rPr sz="2000" dirty="0">
                <a:latin typeface="Carlito"/>
                <a:cs typeface="Carlito"/>
              </a:rPr>
              <a:t>and</a:t>
            </a:r>
            <a:r>
              <a:rPr sz="2000" spc="-40" dirty="0">
                <a:latin typeface="Carlito"/>
                <a:cs typeface="Carlito"/>
              </a:rPr>
              <a:t> </a:t>
            </a:r>
            <a:r>
              <a:rPr sz="2000" spc="-10" dirty="0">
                <a:latin typeface="Carlito"/>
                <a:cs typeface="Carlito"/>
              </a:rPr>
              <a:t>planning</a:t>
            </a:r>
            <a:endParaRPr sz="2000" dirty="0">
              <a:latin typeface="Carlito"/>
              <a:cs typeface="Carlito"/>
            </a:endParaRPr>
          </a:p>
          <a:p>
            <a:pPr lvl="1">
              <a:lnSpc>
                <a:spcPct val="100000"/>
              </a:lnSpc>
              <a:spcBef>
                <a:spcPts val="915"/>
              </a:spcBef>
              <a:buClr>
                <a:srgbClr val="FD8537"/>
              </a:buClr>
              <a:buFont typeface="Carlito"/>
              <a:buAutoNum type="arabicPeriod"/>
            </a:pPr>
            <a:endParaRPr sz="2000" dirty="0">
              <a:latin typeface="Carlito"/>
              <a:cs typeface="Carlito"/>
            </a:endParaRPr>
          </a:p>
          <a:p>
            <a:pPr marL="927100" lvl="1" indent="-457200">
              <a:lnSpc>
                <a:spcPct val="100000"/>
              </a:lnSpc>
              <a:spcBef>
                <a:spcPts val="5"/>
              </a:spcBef>
              <a:buClr>
                <a:srgbClr val="FD8537"/>
              </a:buClr>
              <a:buSzPct val="80000"/>
              <a:buAutoNum type="arabicPeriod"/>
              <a:tabLst>
                <a:tab pos="927100" algn="l"/>
              </a:tabLst>
            </a:pPr>
            <a:r>
              <a:rPr sz="2000" spc="-20" dirty="0">
                <a:latin typeface="Carlito"/>
                <a:cs typeface="Carlito"/>
              </a:rPr>
              <a:t>Tooling</a:t>
            </a:r>
            <a:r>
              <a:rPr sz="2000" spc="-40" dirty="0">
                <a:latin typeface="Carlito"/>
                <a:cs typeface="Carlito"/>
              </a:rPr>
              <a:t> </a:t>
            </a:r>
            <a:r>
              <a:rPr sz="2000" dirty="0">
                <a:latin typeface="Carlito"/>
                <a:cs typeface="Carlito"/>
              </a:rPr>
              <a:t>and</a:t>
            </a:r>
            <a:r>
              <a:rPr sz="2000" spc="-45" dirty="0">
                <a:latin typeface="Carlito"/>
                <a:cs typeface="Carlito"/>
              </a:rPr>
              <a:t> </a:t>
            </a:r>
            <a:r>
              <a:rPr sz="2000" spc="-10" dirty="0">
                <a:latin typeface="Carlito"/>
                <a:cs typeface="Carlito"/>
              </a:rPr>
              <a:t>manufacturing</a:t>
            </a:r>
            <a:endParaRPr sz="2000" dirty="0">
              <a:latin typeface="Carlito"/>
              <a:cs typeface="Carl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FC42B1-3A05-AA92-411B-8818E5D94151}"/>
              </a:ext>
            </a:extLst>
          </p:cNvPr>
          <p:cNvSpPr>
            <a:spLocks noGrp="1"/>
          </p:cNvSpPr>
          <p:nvPr>
            <p:ph type="title"/>
          </p:nvPr>
        </p:nvSpPr>
        <p:spPr>
          <a:xfrm>
            <a:off x="1064067" y="679572"/>
            <a:ext cx="7896174" cy="948994"/>
          </a:xfrm>
        </p:spPr>
        <p:txBody>
          <a:bodyPr>
            <a:normAutofit/>
          </a:bodyPr>
          <a:lstStyle/>
          <a:p>
            <a:r>
              <a:rPr lang="en-US" sz="3000" dirty="0"/>
              <a:t>Advantages of Rapid Prototyping</a:t>
            </a:r>
          </a:p>
        </p:txBody>
      </p:sp>
      <p:sp>
        <p:nvSpPr>
          <p:cNvPr id="2" name="Footer Placeholder 1">
            <a:extLst>
              <a:ext uri="{FF2B5EF4-FFF2-40B4-BE49-F238E27FC236}">
                <a16:creationId xmlns:a16="http://schemas.microsoft.com/office/drawing/2014/main" id="{7A5E76F4-AB07-FF72-076B-403D69DE2120}"/>
              </a:ext>
            </a:extLst>
          </p:cNvPr>
          <p:cNvSpPr>
            <a:spLocks noGrp="1"/>
          </p:cNvSpPr>
          <p:nvPr>
            <p:ph type="ftr" sz="quarter" idx="11"/>
          </p:nvPr>
        </p:nvSpPr>
        <p:spPr>
          <a:xfrm rot="5400000">
            <a:off x="8951573" y="3225297"/>
            <a:ext cx="3859795" cy="304801"/>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MEC135_Unit 5</a:t>
            </a:r>
          </a:p>
        </p:txBody>
      </p:sp>
      <p:sp>
        <p:nvSpPr>
          <p:cNvPr id="3" name="Slide Number Placeholder 2">
            <a:extLst>
              <a:ext uri="{FF2B5EF4-FFF2-40B4-BE49-F238E27FC236}">
                <a16:creationId xmlns:a16="http://schemas.microsoft.com/office/drawing/2014/main" id="{C8D4E64C-71AE-B3A3-EB7A-5C80C34FBA21}"/>
              </a:ext>
            </a:extLst>
          </p:cNvPr>
          <p:cNvSpPr>
            <a:spLocks noGrp="1"/>
          </p:cNvSpPr>
          <p:nvPr>
            <p:ph type="sldNum" sz="quarter" idx="12"/>
          </p:nvPr>
        </p:nvSpPr>
        <p:spPr bwMode="gray">
          <a:xfrm>
            <a:off x="10352540" y="295729"/>
            <a:ext cx="838199" cy="767687"/>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42F018D-6242-4F8A-B408-2B825615E750}" type="slidenum">
              <a:rPr lang="en-US" smtClean="0"/>
              <a:pPr/>
              <a:t>15</a:t>
            </a:fld>
            <a:endParaRPr lang="en-US"/>
          </a:p>
        </p:txBody>
      </p:sp>
      <p:pic>
        <p:nvPicPr>
          <p:cNvPr id="8" name="Picture 7">
            <a:extLst>
              <a:ext uri="{FF2B5EF4-FFF2-40B4-BE49-F238E27FC236}">
                <a16:creationId xmlns:a16="http://schemas.microsoft.com/office/drawing/2014/main" id="{10ADA447-A867-4E05-BDDC-8798195BC3DC}"/>
              </a:ext>
            </a:extLst>
          </p:cNvPr>
          <p:cNvPicPr>
            <a:picLocks noChangeAspect="1"/>
          </p:cNvPicPr>
          <p:nvPr/>
        </p:nvPicPr>
        <p:blipFill>
          <a:blip r:embed="rId2"/>
          <a:stretch>
            <a:fillRect/>
          </a:stretch>
        </p:blipFill>
        <p:spPr>
          <a:xfrm>
            <a:off x="762000" y="2012834"/>
            <a:ext cx="7543800" cy="4387965"/>
          </a:xfrm>
          <a:prstGeom prst="rect">
            <a:avLst/>
          </a:prstGeom>
        </p:spPr>
      </p:pic>
    </p:spTree>
    <p:extLst>
      <p:ext uri="{BB962C8B-B14F-4D97-AF65-F5344CB8AC3E}">
        <p14:creationId xmlns:p14="http://schemas.microsoft.com/office/powerpoint/2010/main" val="345500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64362" rIns="0" bIns="0" rtlCol="0">
            <a:spAutoFit/>
          </a:bodyPr>
          <a:lstStyle/>
          <a:p>
            <a:pPr marL="317500">
              <a:lnSpc>
                <a:spcPct val="100000"/>
              </a:lnSpc>
              <a:spcBef>
                <a:spcPts val="100"/>
              </a:spcBef>
            </a:pPr>
            <a:r>
              <a:rPr sz="3000" cap="small" dirty="0">
                <a:solidFill>
                  <a:srgbClr val="565F6C"/>
                </a:solidFill>
                <a:latin typeface="Arial"/>
                <a:cs typeface="Arial"/>
              </a:rPr>
              <a:t>Design</a:t>
            </a:r>
            <a:r>
              <a:rPr sz="3000" cap="small" spc="-30" dirty="0">
                <a:solidFill>
                  <a:srgbClr val="565F6C"/>
                </a:solidFill>
                <a:latin typeface="Arial"/>
                <a:cs typeface="Arial"/>
              </a:rPr>
              <a:t> </a:t>
            </a:r>
            <a:r>
              <a:rPr sz="3000" cap="small" spc="-55" dirty="0">
                <a:solidFill>
                  <a:srgbClr val="565F6C"/>
                </a:solidFill>
                <a:latin typeface="Arial"/>
                <a:cs typeface="Arial"/>
              </a:rPr>
              <a:t>Applications</a:t>
            </a:r>
            <a:endParaRPr sz="30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16</a:t>
            </a:fld>
            <a:endParaRPr spc="-25" dirty="0"/>
          </a:p>
        </p:txBody>
      </p:sp>
      <p:sp>
        <p:nvSpPr>
          <p:cNvPr id="3" name="object 3"/>
          <p:cNvSpPr txBox="1"/>
          <p:nvPr/>
        </p:nvSpPr>
        <p:spPr>
          <a:xfrm>
            <a:off x="535940" y="1313434"/>
            <a:ext cx="7473315" cy="4415790"/>
          </a:xfrm>
          <a:prstGeom prst="rect">
            <a:avLst/>
          </a:prstGeom>
        </p:spPr>
        <p:txBody>
          <a:bodyPr vert="horz" wrap="square" lIns="0" tIns="12700" rIns="0" bIns="0" rtlCol="0">
            <a:spAutoFit/>
          </a:bodyPr>
          <a:lstStyle/>
          <a:p>
            <a:pPr marL="287020" marR="5080" indent="-274955">
              <a:lnSpc>
                <a:spcPct val="100000"/>
              </a:lnSpc>
              <a:spcBef>
                <a:spcPts val="100"/>
              </a:spcBef>
              <a:buClr>
                <a:srgbClr val="FD8537"/>
              </a:buClr>
              <a:buSzPct val="69444"/>
              <a:buFont typeface="Wingdings"/>
              <a:buChar char=""/>
              <a:tabLst>
                <a:tab pos="287020" algn="l"/>
              </a:tabLst>
            </a:pPr>
            <a:r>
              <a:rPr sz="1800" spc="-10" dirty="0">
                <a:latin typeface="Carlito"/>
                <a:cs typeface="Carlito"/>
              </a:rPr>
              <a:t>Designers</a:t>
            </a:r>
            <a:r>
              <a:rPr sz="1800" spc="-35" dirty="0">
                <a:latin typeface="Carlito"/>
                <a:cs typeface="Carlito"/>
              </a:rPr>
              <a:t> </a:t>
            </a:r>
            <a:r>
              <a:rPr sz="1800" dirty="0">
                <a:latin typeface="Carlito"/>
                <a:cs typeface="Carlito"/>
              </a:rPr>
              <a:t>are</a:t>
            </a:r>
            <a:r>
              <a:rPr sz="1800" spc="-40" dirty="0">
                <a:latin typeface="Carlito"/>
                <a:cs typeface="Carlito"/>
              </a:rPr>
              <a:t> </a:t>
            </a:r>
            <a:r>
              <a:rPr sz="1800" dirty="0">
                <a:latin typeface="Carlito"/>
                <a:cs typeface="Carlito"/>
              </a:rPr>
              <a:t>able</a:t>
            </a:r>
            <a:r>
              <a:rPr sz="1800" spc="-35" dirty="0">
                <a:latin typeface="Carlito"/>
                <a:cs typeface="Carlito"/>
              </a:rPr>
              <a:t> </a:t>
            </a:r>
            <a:r>
              <a:rPr sz="1800" dirty="0">
                <a:latin typeface="Carlito"/>
                <a:cs typeface="Carlito"/>
              </a:rPr>
              <a:t>to</a:t>
            </a:r>
            <a:r>
              <a:rPr sz="1800" spc="-50" dirty="0">
                <a:latin typeface="Carlito"/>
                <a:cs typeface="Carlito"/>
              </a:rPr>
              <a:t> </a:t>
            </a:r>
            <a:r>
              <a:rPr sz="1800" dirty="0">
                <a:latin typeface="Carlito"/>
                <a:cs typeface="Carlito"/>
              </a:rPr>
              <a:t>confirm</a:t>
            </a:r>
            <a:r>
              <a:rPr sz="1800" spc="-35" dirty="0">
                <a:latin typeface="Carlito"/>
                <a:cs typeface="Carlito"/>
              </a:rPr>
              <a:t> </a:t>
            </a:r>
            <a:r>
              <a:rPr sz="1800" dirty="0">
                <a:latin typeface="Carlito"/>
                <a:cs typeface="Carlito"/>
              </a:rPr>
              <a:t>their</a:t>
            </a:r>
            <a:r>
              <a:rPr sz="1800" spc="-40" dirty="0">
                <a:latin typeface="Carlito"/>
                <a:cs typeface="Carlito"/>
              </a:rPr>
              <a:t> </a:t>
            </a:r>
            <a:r>
              <a:rPr sz="1800" dirty="0">
                <a:latin typeface="Carlito"/>
                <a:cs typeface="Carlito"/>
              </a:rPr>
              <a:t>design</a:t>
            </a:r>
            <a:r>
              <a:rPr sz="1800" spc="-45" dirty="0">
                <a:latin typeface="Carlito"/>
                <a:cs typeface="Carlito"/>
              </a:rPr>
              <a:t> </a:t>
            </a:r>
            <a:r>
              <a:rPr sz="1800" dirty="0">
                <a:latin typeface="Carlito"/>
                <a:cs typeface="Carlito"/>
              </a:rPr>
              <a:t>by</a:t>
            </a:r>
            <a:r>
              <a:rPr sz="1800" spc="-35" dirty="0">
                <a:latin typeface="Carlito"/>
                <a:cs typeface="Carlito"/>
              </a:rPr>
              <a:t> </a:t>
            </a:r>
            <a:r>
              <a:rPr sz="1800" dirty="0">
                <a:latin typeface="Carlito"/>
                <a:cs typeface="Carlito"/>
              </a:rPr>
              <a:t>building</a:t>
            </a:r>
            <a:r>
              <a:rPr sz="1800" spc="-20" dirty="0">
                <a:latin typeface="Carlito"/>
                <a:cs typeface="Carlito"/>
              </a:rPr>
              <a:t> </a:t>
            </a:r>
            <a:r>
              <a:rPr sz="1800" dirty="0">
                <a:latin typeface="Carlito"/>
                <a:cs typeface="Carlito"/>
              </a:rPr>
              <a:t>a</a:t>
            </a:r>
            <a:r>
              <a:rPr sz="1800" spc="-50" dirty="0">
                <a:latin typeface="Carlito"/>
                <a:cs typeface="Carlito"/>
              </a:rPr>
              <a:t> </a:t>
            </a:r>
            <a:r>
              <a:rPr sz="1800" dirty="0">
                <a:latin typeface="Carlito"/>
                <a:cs typeface="Carlito"/>
              </a:rPr>
              <a:t>real</a:t>
            </a:r>
            <a:r>
              <a:rPr sz="1800" spc="-35" dirty="0">
                <a:latin typeface="Carlito"/>
                <a:cs typeface="Carlito"/>
              </a:rPr>
              <a:t> </a:t>
            </a:r>
            <a:r>
              <a:rPr sz="1800" dirty="0">
                <a:latin typeface="Carlito"/>
                <a:cs typeface="Carlito"/>
              </a:rPr>
              <a:t>physical</a:t>
            </a:r>
            <a:r>
              <a:rPr sz="1800" spc="-40" dirty="0">
                <a:latin typeface="Carlito"/>
                <a:cs typeface="Carlito"/>
              </a:rPr>
              <a:t> </a:t>
            </a:r>
            <a:r>
              <a:rPr sz="1800" dirty="0">
                <a:latin typeface="Carlito"/>
                <a:cs typeface="Carlito"/>
              </a:rPr>
              <a:t>model</a:t>
            </a:r>
            <a:r>
              <a:rPr sz="1800" spc="-35" dirty="0">
                <a:latin typeface="Carlito"/>
                <a:cs typeface="Carlito"/>
              </a:rPr>
              <a:t> </a:t>
            </a:r>
            <a:r>
              <a:rPr sz="1800" spc="-25" dirty="0">
                <a:latin typeface="Carlito"/>
                <a:cs typeface="Carlito"/>
              </a:rPr>
              <a:t>in </a:t>
            </a:r>
            <a:r>
              <a:rPr sz="1800" dirty="0">
                <a:latin typeface="Carlito"/>
                <a:cs typeface="Carlito"/>
              </a:rPr>
              <a:t>minimum</a:t>
            </a:r>
            <a:r>
              <a:rPr sz="1800" spc="-40" dirty="0">
                <a:latin typeface="Carlito"/>
                <a:cs typeface="Carlito"/>
              </a:rPr>
              <a:t> </a:t>
            </a:r>
            <a:r>
              <a:rPr sz="1800" dirty="0">
                <a:latin typeface="Carlito"/>
                <a:cs typeface="Carlito"/>
              </a:rPr>
              <a:t>time</a:t>
            </a:r>
            <a:r>
              <a:rPr sz="1800" spc="-45" dirty="0">
                <a:latin typeface="Carlito"/>
                <a:cs typeface="Carlito"/>
              </a:rPr>
              <a:t> </a:t>
            </a:r>
            <a:r>
              <a:rPr sz="1800" dirty="0">
                <a:latin typeface="Carlito"/>
                <a:cs typeface="Carlito"/>
              </a:rPr>
              <a:t>using</a:t>
            </a:r>
            <a:r>
              <a:rPr sz="1800" spc="-35" dirty="0">
                <a:latin typeface="Carlito"/>
                <a:cs typeface="Carlito"/>
              </a:rPr>
              <a:t> </a:t>
            </a:r>
            <a:r>
              <a:rPr sz="1800" spc="-25" dirty="0">
                <a:latin typeface="Carlito"/>
                <a:cs typeface="Carlito"/>
              </a:rPr>
              <a:t>RP</a:t>
            </a:r>
            <a:endParaRPr sz="1800">
              <a:latin typeface="Carlito"/>
              <a:cs typeface="Carlito"/>
            </a:endParaRPr>
          </a:p>
          <a:p>
            <a:pPr>
              <a:lnSpc>
                <a:spcPct val="100000"/>
              </a:lnSpc>
              <a:buClr>
                <a:srgbClr val="FD8537"/>
              </a:buClr>
              <a:buFont typeface="Wingdings"/>
              <a:buChar char=""/>
            </a:pPr>
            <a:endParaRPr sz="1800">
              <a:latin typeface="Carlito"/>
              <a:cs typeface="Carlito"/>
            </a:endParaRPr>
          </a:p>
          <a:p>
            <a:pPr>
              <a:lnSpc>
                <a:spcPct val="100000"/>
              </a:lnSpc>
              <a:spcBef>
                <a:spcPts val="165"/>
              </a:spcBef>
              <a:buClr>
                <a:srgbClr val="FD8537"/>
              </a:buClr>
              <a:buFont typeface="Wingdings"/>
              <a:buChar char=""/>
            </a:pPr>
            <a:endParaRPr sz="1800">
              <a:latin typeface="Carlito"/>
              <a:cs typeface="Carlito"/>
            </a:endParaRPr>
          </a:p>
          <a:p>
            <a:pPr marL="287020" indent="-274320">
              <a:lnSpc>
                <a:spcPct val="100000"/>
              </a:lnSpc>
              <a:buClr>
                <a:srgbClr val="FD8537"/>
              </a:buClr>
              <a:buSzPct val="69444"/>
              <a:buFont typeface="Wingdings"/>
              <a:buChar char=""/>
              <a:tabLst>
                <a:tab pos="287020" algn="l"/>
              </a:tabLst>
            </a:pPr>
            <a:r>
              <a:rPr sz="1800" dirty="0">
                <a:latin typeface="Carlito"/>
                <a:cs typeface="Carlito"/>
              </a:rPr>
              <a:t>Design</a:t>
            </a:r>
            <a:r>
              <a:rPr sz="1800" spc="-40" dirty="0">
                <a:latin typeface="Carlito"/>
                <a:cs typeface="Carlito"/>
              </a:rPr>
              <a:t> </a:t>
            </a:r>
            <a:r>
              <a:rPr sz="1800" dirty="0">
                <a:latin typeface="Carlito"/>
                <a:cs typeface="Carlito"/>
              </a:rPr>
              <a:t>benefits</a:t>
            </a:r>
            <a:r>
              <a:rPr sz="1800" spc="-45" dirty="0">
                <a:latin typeface="Carlito"/>
                <a:cs typeface="Carlito"/>
              </a:rPr>
              <a:t> </a:t>
            </a:r>
            <a:r>
              <a:rPr sz="1800" dirty="0">
                <a:latin typeface="Carlito"/>
                <a:cs typeface="Carlito"/>
              </a:rPr>
              <a:t>of</a:t>
            </a:r>
            <a:r>
              <a:rPr sz="1800" spc="-55" dirty="0">
                <a:latin typeface="Carlito"/>
                <a:cs typeface="Carlito"/>
              </a:rPr>
              <a:t> </a:t>
            </a:r>
            <a:r>
              <a:rPr sz="1800" spc="-25" dirty="0">
                <a:latin typeface="Carlito"/>
                <a:cs typeface="Carlito"/>
              </a:rPr>
              <a:t>RP:</a:t>
            </a:r>
            <a:endParaRPr sz="1800">
              <a:latin typeface="Carlito"/>
              <a:cs typeface="Carlito"/>
            </a:endParaRPr>
          </a:p>
          <a:p>
            <a:pPr marL="652780" lvl="1" indent="-274320">
              <a:lnSpc>
                <a:spcPct val="100000"/>
              </a:lnSpc>
              <a:spcBef>
                <a:spcPts val="1200"/>
              </a:spcBef>
              <a:buClr>
                <a:srgbClr val="FD8537"/>
              </a:buClr>
              <a:buSzPct val="80555"/>
              <a:buFont typeface="Noto Sans Symbols2"/>
              <a:buChar char="⚫"/>
              <a:tabLst>
                <a:tab pos="652780" algn="l"/>
              </a:tabLst>
            </a:pPr>
            <a:r>
              <a:rPr sz="1800" dirty="0">
                <a:latin typeface="Carlito"/>
                <a:cs typeface="Carlito"/>
              </a:rPr>
              <a:t>Reduced</a:t>
            </a:r>
            <a:r>
              <a:rPr sz="1800" spc="-40" dirty="0">
                <a:latin typeface="Carlito"/>
                <a:cs typeface="Carlito"/>
              </a:rPr>
              <a:t> </a:t>
            </a:r>
            <a:r>
              <a:rPr sz="1800" dirty="0">
                <a:latin typeface="Carlito"/>
                <a:cs typeface="Carlito"/>
              </a:rPr>
              <a:t>lead</a:t>
            </a:r>
            <a:r>
              <a:rPr sz="1800" spc="-40" dirty="0">
                <a:latin typeface="Carlito"/>
                <a:cs typeface="Carlito"/>
              </a:rPr>
              <a:t> </a:t>
            </a:r>
            <a:r>
              <a:rPr sz="1800" dirty="0">
                <a:latin typeface="Carlito"/>
                <a:cs typeface="Carlito"/>
              </a:rPr>
              <a:t>times</a:t>
            </a:r>
            <a:r>
              <a:rPr sz="1800" spc="-55" dirty="0">
                <a:latin typeface="Carlito"/>
                <a:cs typeface="Carlito"/>
              </a:rPr>
              <a:t> </a:t>
            </a:r>
            <a:r>
              <a:rPr sz="1800" dirty="0">
                <a:latin typeface="Carlito"/>
                <a:cs typeface="Carlito"/>
              </a:rPr>
              <a:t>to</a:t>
            </a:r>
            <a:r>
              <a:rPr sz="1800" spc="-60" dirty="0">
                <a:latin typeface="Carlito"/>
                <a:cs typeface="Carlito"/>
              </a:rPr>
              <a:t> </a:t>
            </a:r>
            <a:r>
              <a:rPr sz="1800" dirty="0">
                <a:latin typeface="Carlito"/>
                <a:cs typeface="Carlito"/>
              </a:rPr>
              <a:t>produce</a:t>
            </a:r>
            <a:r>
              <a:rPr sz="1800" spc="-45" dirty="0">
                <a:latin typeface="Carlito"/>
                <a:cs typeface="Carlito"/>
              </a:rPr>
              <a:t> </a:t>
            </a:r>
            <a:r>
              <a:rPr sz="1800" spc="-10" dirty="0">
                <a:latin typeface="Carlito"/>
                <a:cs typeface="Carlito"/>
              </a:rPr>
              <a:t>prototypes</a:t>
            </a:r>
            <a:endParaRPr sz="1800">
              <a:latin typeface="Carlito"/>
              <a:cs typeface="Carlito"/>
            </a:endParaRPr>
          </a:p>
          <a:p>
            <a:pPr lvl="1">
              <a:lnSpc>
                <a:spcPct val="100000"/>
              </a:lnSpc>
              <a:buClr>
                <a:srgbClr val="FD8537"/>
              </a:buClr>
              <a:buFont typeface="Noto Sans Symbols2"/>
              <a:buChar char="⚫"/>
            </a:pPr>
            <a:endParaRPr sz="1800">
              <a:latin typeface="Carlito"/>
              <a:cs typeface="Carlito"/>
            </a:endParaRPr>
          </a:p>
          <a:p>
            <a:pPr lvl="1">
              <a:lnSpc>
                <a:spcPct val="100000"/>
              </a:lnSpc>
              <a:spcBef>
                <a:spcPts val="170"/>
              </a:spcBef>
              <a:buClr>
                <a:srgbClr val="FD8537"/>
              </a:buClr>
              <a:buFont typeface="Noto Sans Symbols2"/>
              <a:buChar char="⚫"/>
            </a:pPr>
            <a:endParaRPr sz="1800">
              <a:latin typeface="Carlito"/>
              <a:cs typeface="Carlito"/>
            </a:endParaRPr>
          </a:p>
          <a:p>
            <a:pPr marL="652780" lvl="1" indent="-274320">
              <a:lnSpc>
                <a:spcPct val="100000"/>
              </a:lnSpc>
              <a:buClr>
                <a:srgbClr val="FD8537"/>
              </a:buClr>
              <a:buSzPct val="80555"/>
              <a:buFont typeface="Noto Sans Symbols2"/>
              <a:buChar char="⚫"/>
              <a:tabLst>
                <a:tab pos="652780" algn="l"/>
              </a:tabLst>
            </a:pPr>
            <a:r>
              <a:rPr sz="1800" spc="-10" dirty="0">
                <a:latin typeface="Carlito"/>
                <a:cs typeface="Carlito"/>
              </a:rPr>
              <a:t>Improved</a:t>
            </a:r>
            <a:r>
              <a:rPr sz="1800" spc="-50" dirty="0">
                <a:latin typeface="Carlito"/>
                <a:cs typeface="Carlito"/>
              </a:rPr>
              <a:t> </a:t>
            </a:r>
            <a:r>
              <a:rPr sz="1800" dirty="0">
                <a:latin typeface="Carlito"/>
                <a:cs typeface="Carlito"/>
              </a:rPr>
              <a:t>ability</a:t>
            </a:r>
            <a:r>
              <a:rPr sz="1800" spc="-20" dirty="0">
                <a:latin typeface="Carlito"/>
                <a:cs typeface="Carlito"/>
              </a:rPr>
              <a:t> </a:t>
            </a:r>
            <a:r>
              <a:rPr sz="1800" dirty="0">
                <a:latin typeface="Carlito"/>
                <a:cs typeface="Carlito"/>
              </a:rPr>
              <a:t>to</a:t>
            </a:r>
            <a:r>
              <a:rPr sz="1800" spc="-40" dirty="0">
                <a:latin typeface="Carlito"/>
                <a:cs typeface="Carlito"/>
              </a:rPr>
              <a:t> </a:t>
            </a:r>
            <a:r>
              <a:rPr sz="1800" dirty="0">
                <a:latin typeface="Carlito"/>
                <a:cs typeface="Carlito"/>
              </a:rPr>
              <a:t>visualize</a:t>
            </a:r>
            <a:r>
              <a:rPr sz="1800" spc="-35" dirty="0">
                <a:latin typeface="Carlito"/>
                <a:cs typeface="Carlito"/>
              </a:rPr>
              <a:t> </a:t>
            </a:r>
            <a:r>
              <a:rPr sz="1800" dirty="0">
                <a:latin typeface="Carlito"/>
                <a:cs typeface="Carlito"/>
              </a:rPr>
              <a:t>part</a:t>
            </a:r>
            <a:r>
              <a:rPr sz="1800" spc="-35" dirty="0">
                <a:latin typeface="Carlito"/>
                <a:cs typeface="Carlito"/>
              </a:rPr>
              <a:t> </a:t>
            </a:r>
            <a:r>
              <a:rPr sz="1800" spc="-10" dirty="0">
                <a:latin typeface="Carlito"/>
                <a:cs typeface="Carlito"/>
              </a:rPr>
              <a:t>geometry</a:t>
            </a:r>
            <a:endParaRPr sz="1800">
              <a:latin typeface="Carlito"/>
              <a:cs typeface="Carlito"/>
            </a:endParaRPr>
          </a:p>
          <a:p>
            <a:pPr lvl="1">
              <a:lnSpc>
                <a:spcPct val="100000"/>
              </a:lnSpc>
              <a:buClr>
                <a:srgbClr val="FD8537"/>
              </a:buClr>
              <a:buFont typeface="Noto Sans Symbols2"/>
              <a:buChar char="⚫"/>
            </a:pPr>
            <a:endParaRPr sz="1800">
              <a:latin typeface="Carlito"/>
              <a:cs typeface="Carlito"/>
            </a:endParaRPr>
          </a:p>
          <a:p>
            <a:pPr lvl="1">
              <a:lnSpc>
                <a:spcPct val="100000"/>
              </a:lnSpc>
              <a:spcBef>
                <a:spcPts val="165"/>
              </a:spcBef>
              <a:buClr>
                <a:srgbClr val="FD8537"/>
              </a:buClr>
              <a:buFont typeface="Noto Sans Symbols2"/>
              <a:buChar char="⚫"/>
            </a:pPr>
            <a:endParaRPr sz="1800">
              <a:latin typeface="Carlito"/>
              <a:cs typeface="Carlito"/>
            </a:endParaRPr>
          </a:p>
          <a:p>
            <a:pPr marL="652780" lvl="1" indent="-274320">
              <a:lnSpc>
                <a:spcPct val="100000"/>
              </a:lnSpc>
              <a:buClr>
                <a:srgbClr val="FD8537"/>
              </a:buClr>
              <a:buSzPct val="80555"/>
              <a:buFont typeface="Noto Sans Symbols2"/>
              <a:buChar char="⚫"/>
              <a:tabLst>
                <a:tab pos="652780" algn="l"/>
              </a:tabLst>
            </a:pPr>
            <a:r>
              <a:rPr sz="1800" dirty="0">
                <a:latin typeface="Carlito"/>
                <a:cs typeface="Carlito"/>
              </a:rPr>
              <a:t>Early</a:t>
            </a:r>
            <a:r>
              <a:rPr sz="1800" spc="-55" dirty="0">
                <a:latin typeface="Carlito"/>
                <a:cs typeface="Carlito"/>
              </a:rPr>
              <a:t> </a:t>
            </a:r>
            <a:r>
              <a:rPr sz="1800" dirty="0">
                <a:latin typeface="Carlito"/>
                <a:cs typeface="Carlito"/>
              </a:rPr>
              <a:t>detection</a:t>
            </a:r>
            <a:r>
              <a:rPr sz="1800" spc="-35" dirty="0">
                <a:latin typeface="Carlito"/>
                <a:cs typeface="Carlito"/>
              </a:rPr>
              <a:t> </a:t>
            </a:r>
            <a:r>
              <a:rPr sz="1800" dirty="0">
                <a:latin typeface="Carlito"/>
                <a:cs typeface="Carlito"/>
              </a:rPr>
              <a:t>of</a:t>
            </a:r>
            <a:r>
              <a:rPr sz="1800" spc="-40" dirty="0">
                <a:latin typeface="Carlito"/>
                <a:cs typeface="Carlito"/>
              </a:rPr>
              <a:t> </a:t>
            </a:r>
            <a:r>
              <a:rPr sz="1800" dirty="0">
                <a:latin typeface="Carlito"/>
                <a:cs typeface="Carlito"/>
              </a:rPr>
              <a:t>design</a:t>
            </a:r>
            <a:r>
              <a:rPr sz="1800" spc="-55" dirty="0">
                <a:latin typeface="Carlito"/>
                <a:cs typeface="Carlito"/>
              </a:rPr>
              <a:t> </a:t>
            </a:r>
            <a:r>
              <a:rPr sz="1800" spc="-10" dirty="0">
                <a:latin typeface="Carlito"/>
                <a:cs typeface="Carlito"/>
              </a:rPr>
              <a:t>errors</a:t>
            </a:r>
            <a:endParaRPr sz="1800">
              <a:latin typeface="Carlito"/>
              <a:cs typeface="Carlito"/>
            </a:endParaRPr>
          </a:p>
          <a:p>
            <a:pPr lvl="1">
              <a:lnSpc>
                <a:spcPct val="100000"/>
              </a:lnSpc>
              <a:buClr>
                <a:srgbClr val="FD8537"/>
              </a:buClr>
              <a:buFont typeface="Noto Sans Symbols2"/>
              <a:buChar char="⚫"/>
            </a:pPr>
            <a:endParaRPr sz="1800">
              <a:latin typeface="Carlito"/>
              <a:cs typeface="Carlito"/>
            </a:endParaRPr>
          </a:p>
          <a:p>
            <a:pPr lvl="1">
              <a:lnSpc>
                <a:spcPct val="100000"/>
              </a:lnSpc>
              <a:spcBef>
                <a:spcPts val="165"/>
              </a:spcBef>
              <a:buClr>
                <a:srgbClr val="FD8537"/>
              </a:buClr>
              <a:buFont typeface="Noto Sans Symbols2"/>
              <a:buChar char="⚫"/>
            </a:pPr>
            <a:endParaRPr sz="1800">
              <a:latin typeface="Carlito"/>
              <a:cs typeface="Carlito"/>
            </a:endParaRPr>
          </a:p>
          <a:p>
            <a:pPr marL="652780" lvl="1" indent="-274320">
              <a:lnSpc>
                <a:spcPct val="100000"/>
              </a:lnSpc>
              <a:spcBef>
                <a:spcPts val="5"/>
              </a:spcBef>
              <a:buClr>
                <a:srgbClr val="FD8537"/>
              </a:buClr>
              <a:buSzPct val="80555"/>
              <a:buFont typeface="Noto Sans Symbols2"/>
              <a:buChar char="⚫"/>
              <a:tabLst>
                <a:tab pos="652780" algn="l"/>
              </a:tabLst>
            </a:pPr>
            <a:r>
              <a:rPr sz="1800" spc="-10" dirty="0">
                <a:latin typeface="Carlito"/>
                <a:cs typeface="Carlito"/>
              </a:rPr>
              <a:t>Increased</a:t>
            </a:r>
            <a:r>
              <a:rPr sz="1800" spc="-40" dirty="0">
                <a:latin typeface="Carlito"/>
                <a:cs typeface="Carlito"/>
              </a:rPr>
              <a:t> </a:t>
            </a:r>
            <a:r>
              <a:rPr sz="1800" dirty="0">
                <a:latin typeface="Carlito"/>
                <a:cs typeface="Carlito"/>
              </a:rPr>
              <a:t>capability</a:t>
            </a:r>
            <a:r>
              <a:rPr sz="1800" spc="-20" dirty="0">
                <a:latin typeface="Carlito"/>
                <a:cs typeface="Carlito"/>
              </a:rPr>
              <a:t> </a:t>
            </a:r>
            <a:r>
              <a:rPr sz="1800" dirty="0">
                <a:latin typeface="Carlito"/>
                <a:cs typeface="Carlito"/>
              </a:rPr>
              <a:t>to</a:t>
            </a:r>
            <a:r>
              <a:rPr sz="1800" spc="-45" dirty="0">
                <a:latin typeface="Carlito"/>
                <a:cs typeface="Carlito"/>
              </a:rPr>
              <a:t> </a:t>
            </a:r>
            <a:r>
              <a:rPr sz="1800" spc="-10" dirty="0">
                <a:latin typeface="Carlito"/>
                <a:cs typeface="Carlito"/>
              </a:rPr>
              <a:t>compute</a:t>
            </a:r>
            <a:r>
              <a:rPr sz="1800" spc="-25" dirty="0">
                <a:latin typeface="Carlito"/>
                <a:cs typeface="Carlito"/>
              </a:rPr>
              <a:t> </a:t>
            </a:r>
            <a:r>
              <a:rPr sz="1800" dirty="0">
                <a:latin typeface="Carlito"/>
                <a:cs typeface="Carlito"/>
              </a:rPr>
              <a:t>mass</a:t>
            </a:r>
            <a:r>
              <a:rPr sz="1800" spc="-50" dirty="0">
                <a:latin typeface="Carlito"/>
                <a:cs typeface="Carlito"/>
              </a:rPr>
              <a:t> </a:t>
            </a:r>
            <a:r>
              <a:rPr sz="1800" spc="-10" dirty="0">
                <a:latin typeface="Carlito"/>
                <a:cs typeface="Carlito"/>
              </a:rPr>
              <a:t>properties</a:t>
            </a:r>
            <a:endParaRPr sz="1800">
              <a:latin typeface="Carlito"/>
              <a:cs typeface="Carl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65430" rIns="0" bIns="0" rtlCol="0">
            <a:spAutoFit/>
          </a:bodyPr>
          <a:lstStyle/>
          <a:p>
            <a:pPr marL="88900">
              <a:lnSpc>
                <a:spcPct val="100000"/>
              </a:lnSpc>
              <a:spcBef>
                <a:spcPts val="100"/>
              </a:spcBef>
            </a:pPr>
            <a:r>
              <a:rPr sz="3000" b="0" cap="small" dirty="0">
                <a:solidFill>
                  <a:srgbClr val="565F6C"/>
                </a:solidFill>
                <a:latin typeface="Arial"/>
                <a:cs typeface="Arial"/>
              </a:rPr>
              <a:t>Engineering</a:t>
            </a:r>
            <a:r>
              <a:rPr sz="3000" b="0" cap="small" spc="-65" dirty="0">
                <a:solidFill>
                  <a:srgbClr val="565F6C"/>
                </a:solidFill>
                <a:latin typeface="Arial"/>
                <a:cs typeface="Arial"/>
              </a:rPr>
              <a:t> </a:t>
            </a:r>
            <a:r>
              <a:rPr sz="3000" b="0" cap="small" spc="-20" dirty="0">
                <a:solidFill>
                  <a:srgbClr val="565F6C"/>
                </a:solidFill>
                <a:latin typeface="Arial"/>
                <a:cs typeface="Arial"/>
              </a:rPr>
              <a:t>Analysis</a:t>
            </a:r>
            <a:r>
              <a:rPr sz="3000" b="0" cap="small" spc="-50" dirty="0">
                <a:solidFill>
                  <a:srgbClr val="565F6C"/>
                </a:solidFill>
                <a:latin typeface="Arial"/>
                <a:cs typeface="Arial"/>
              </a:rPr>
              <a:t> </a:t>
            </a:r>
            <a:r>
              <a:rPr sz="3000" b="0" cap="small" dirty="0">
                <a:solidFill>
                  <a:srgbClr val="565F6C"/>
                </a:solidFill>
                <a:latin typeface="Arial"/>
                <a:cs typeface="Arial"/>
              </a:rPr>
              <a:t>and</a:t>
            </a:r>
            <a:r>
              <a:rPr sz="3000" b="0" cap="small" spc="95" dirty="0">
                <a:solidFill>
                  <a:srgbClr val="565F6C"/>
                </a:solidFill>
                <a:latin typeface="Arial"/>
                <a:cs typeface="Arial"/>
              </a:rPr>
              <a:t> </a:t>
            </a:r>
            <a:r>
              <a:rPr sz="3000" b="0" cap="small" spc="-40" dirty="0">
                <a:solidFill>
                  <a:srgbClr val="565F6C"/>
                </a:solidFill>
                <a:latin typeface="Arial"/>
                <a:cs typeface="Arial"/>
              </a:rPr>
              <a:t>Planning</a:t>
            </a:r>
            <a:endParaRPr sz="30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17</a:t>
            </a:fld>
            <a:endParaRPr spc="-25" dirty="0"/>
          </a:p>
        </p:txBody>
      </p:sp>
      <p:sp>
        <p:nvSpPr>
          <p:cNvPr id="3" name="object 3"/>
          <p:cNvSpPr txBox="1"/>
          <p:nvPr/>
        </p:nvSpPr>
        <p:spPr>
          <a:xfrm>
            <a:off x="535940" y="1237234"/>
            <a:ext cx="7783195" cy="3989070"/>
          </a:xfrm>
          <a:prstGeom prst="rect">
            <a:avLst/>
          </a:prstGeom>
        </p:spPr>
        <p:txBody>
          <a:bodyPr vert="horz" wrap="square" lIns="0" tIns="12700" rIns="0" bIns="0" rtlCol="0">
            <a:spAutoFit/>
          </a:bodyPr>
          <a:lstStyle/>
          <a:p>
            <a:pPr marL="287020" marR="5080" indent="-274955">
              <a:lnSpc>
                <a:spcPct val="100000"/>
              </a:lnSpc>
              <a:spcBef>
                <a:spcPts val="100"/>
              </a:spcBef>
              <a:buClr>
                <a:srgbClr val="FD8537"/>
              </a:buClr>
              <a:buSzPct val="69444"/>
              <a:buFont typeface="Wingdings"/>
              <a:buChar char=""/>
              <a:tabLst>
                <a:tab pos="287020" algn="l"/>
              </a:tabLst>
            </a:pPr>
            <a:r>
              <a:rPr sz="1800" dirty="0">
                <a:latin typeface="Carlito"/>
                <a:cs typeface="Carlito"/>
              </a:rPr>
              <a:t>Existence</a:t>
            </a:r>
            <a:r>
              <a:rPr sz="1800" spc="-45" dirty="0">
                <a:latin typeface="Carlito"/>
                <a:cs typeface="Carlito"/>
              </a:rPr>
              <a:t> </a:t>
            </a:r>
            <a:r>
              <a:rPr sz="1800" dirty="0">
                <a:latin typeface="Carlito"/>
                <a:cs typeface="Carlito"/>
              </a:rPr>
              <a:t>of</a:t>
            </a:r>
            <a:r>
              <a:rPr sz="1800" spc="-60" dirty="0">
                <a:latin typeface="Carlito"/>
                <a:cs typeface="Carlito"/>
              </a:rPr>
              <a:t> </a:t>
            </a:r>
            <a:r>
              <a:rPr sz="1800" dirty="0">
                <a:latin typeface="Carlito"/>
                <a:cs typeface="Carlito"/>
              </a:rPr>
              <a:t>part</a:t>
            </a:r>
            <a:r>
              <a:rPr sz="1800" spc="-50" dirty="0">
                <a:latin typeface="Carlito"/>
                <a:cs typeface="Carlito"/>
              </a:rPr>
              <a:t> </a:t>
            </a:r>
            <a:r>
              <a:rPr sz="1800" dirty="0">
                <a:latin typeface="Carlito"/>
                <a:cs typeface="Carlito"/>
              </a:rPr>
              <a:t>allows</a:t>
            </a:r>
            <a:r>
              <a:rPr sz="1800" spc="-40" dirty="0">
                <a:latin typeface="Carlito"/>
                <a:cs typeface="Carlito"/>
              </a:rPr>
              <a:t> </a:t>
            </a:r>
            <a:r>
              <a:rPr sz="1800" dirty="0">
                <a:latin typeface="Carlito"/>
                <a:cs typeface="Carlito"/>
              </a:rPr>
              <a:t>certain</a:t>
            </a:r>
            <a:r>
              <a:rPr sz="1800" spc="-50" dirty="0">
                <a:latin typeface="Carlito"/>
                <a:cs typeface="Carlito"/>
              </a:rPr>
              <a:t> </a:t>
            </a:r>
            <a:r>
              <a:rPr sz="1800" dirty="0">
                <a:latin typeface="Carlito"/>
                <a:cs typeface="Carlito"/>
              </a:rPr>
              <a:t>engineering</a:t>
            </a:r>
            <a:r>
              <a:rPr sz="1800" spc="-30" dirty="0">
                <a:latin typeface="Carlito"/>
                <a:cs typeface="Carlito"/>
              </a:rPr>
              <a:t> </a:t>
            </a:r>
            <a:r>
              <a:rPr sz="1800" dirty="0">
                <a:latin typeface="Carlito"/>
                <a:cs typeface="Carlito"/>
              </a:rPr>
              <a:t>analysis</a:t>
            </a:r>
            <a:r>
              <a:rPr sz="1800" spc="-65" dirty="0">
                <a:latin typeface="Carlito"/>
                <a:cs typeface="Carlito"/>
              </a:rPr>
              <a:t> </a:t>
            </a:r>
            <a:r>
              <a:rPr sz="1800" dirty="0">
                <a:latin typeface="Carlito"/>
                <a:cs typeface="Carlito"/>
              </a:rPr>
              <a:t>and</a:t>
            </a:r>
            <a:r>
              <a:rPr sz="1800" spc="-55" dirty="0">
                <a:latin typeface="Carlito"/>
                <a:cs typeface="Carlito"/>
              </a:rPr>
              <a:t> </a:t>
            </a:r>
            <a:r>
              <a:rPr sz="1800" dirty="0">
                <a:latin typeface="Carlito"/>
                <a:cs typeface="Carlito"/>
              </a:rPr>
              <a:t>planning</a:t>
            </a:r>
            <a:r>
              <a:rPr sz="1800" spc="-35" dirty="0">
                <a:latin typeface="Carlito"/>
                <a:cs typeface="Carlito"/>
              </a:rPr>
              <a:t> </a:t>
            </a:r>
            <a:r>
              <a:rPr sz="1800" dirty="0">
                <a:latin typeface="Carlito"/>
                <a:cs typeface="Carlito"/>
              </a:rPr>
              <a:t>activities</a:t>
            </a:r>
            <a:r>
              <a:rPr sz="1800" spc="-40" dirty="0">
                <a:latin typeface="Carlito"/>
                <a:cs typeface="Carlito"/>
              </a:rPr>
              <a:t> </a:t>
            </a:r>
            <a:r>
              <a:rPr sz="1800" dirty="0">
                <a:latin typeface="Carlito"/>
                <a:cs typeface="Carlito"/>
              </a:rPr>
              <a:t>to</a:t>
            </a:r>
            <a:r>
              <a:rPr sz="1800" spc="-60" dirty="0">
                <a:latin typeface="Carlito"/>
                <a:cs typeface="Carlito"/>
              </a:rPr>
              <a:t> </a:t>
            </a:r>
            <a:r>
              <a:rPr sz="1800" spc="-25" dirty="0">
                <a:latin typeface="Carlito"/>
                <a:cs typeface="Carlito"/>
              </a:rPr>
              <a:t>be </a:t>
            </a:r>
            <a:r>
              <a:rPr sz="1800" spc="-10" dirty="0">
                <a:latin typeface="Carlito"/>
                <a:cs typeface="Carlito"/>
              </a:rPr>
              <a:t>accomplished</a:t>
            </a:r>
            <a:r>
              <a:rPr sz="1800" spc="-30" dirty="0">
                <a:latin typeface="Carlito"/>
                <a:cs typeface="Carlito"/>
              </a:rPr>
              <a:t> </a:t>
            </a:r>
            <a:r>
              <a:rPr sz="1800" dirty="0">
                <a:latin typeface="Carlito"/>
                <a:cs typeface="Carlito"/>
              </a:rPr>
              <a:t>that</a:t>
            </a:r>
            <a:r>
              <a:rPr sz="1800" spc="-60" dirty="0">
                <a:latin typeface="Carlito"/>
                <a:cs typeface="Carlito"/>
              </a:rPr>
              <a:t> </a:t>
            </a:r>
            <a:r>
              <a:rPr sz="1800" dirty="0">
                <a:latin typeface="Carlito"/>
                <a:cs typeface="Carlito"/>
              </a:rPr>
              <a:t>would</a:t>
            </a:r>
            <a:r>
              <a:rPr sz="1800" spc="-40" dirty="0">
                <a:latin typeface="Carlito"/>
                <a:cs typeface="Carlito"/>
              </a:rPr>
              <a:t> </a:t>
            </a:r>
            <a:r>
              <a:rPr sz="1800" dirty="0">
                <a:latin typeface="Carlito"/>
                <a:cs typeface="Carlito"/>
              </a:rPr>
              <a:t>be</a:t>
            </a:r>
            <a:r>
              <a:rPr sz="1800" spc="-50" dirty="0">
                <a:latin typeface="Carlito"/>
                <a:cs typeface="Carlito"/>
              </a:rPr>
              <a:t> </a:t>
            </a:r>
            <a:r>
              <a:rPr sz="1800" dirty="0">
                <a:latin typeface="Carlito"/>
                <a:cs typeface="Carlito"/>
              </a:rPr>
              <a:t>more</a:t>
            </a:r>
            <a:r>
              <a:rPr sz="1800" spc="-35" dirty="0">
                <a:latin typeface="Carlito"/>
                <a:cs typeface="Carlito"/>
              </a:rPr>
              <a:t> </a:t>
            </a:r>
            <a:r>
              <a:rPr sz="1800" dirty="0">
                <a:latin typeface="Carlito"/>
                <a:cs typeface="Carlito"/>
              </a:rPr>
              <a:t>difficult</a:t>
            </a:r>
            <a:r>
              <a:rPr sz="1800" spc="-50" dirty="0">
                <a:latin typeface="Carlito"/>
                <a:cs typeface="Carlito"/>
              </a:rPr>
              <a:t> </a:t>
            </a:r>
            <a:r>
              <a:rPr sz="1800" dirty="0">
                <a:latin typeface="Carlito"/>
                <a:cs typeface="Carlito"/>
              </a:rPr>
              <a:t>without</a:t>
            </a:r>
            <a:r>
              <a:rPr sz="1800" spc="-30" dirty="0">
                <a:latin typeface="Carlito"/>
                <a:cs typeface="Carlito"/>
              </a:rPr>
              <a:t> </a:t>
            </a:r>
            <a:r>
              <a:rPr sz="1800" dirty="0">
                <a:latin typeface="Carlito"/>
                <a:cs typeface="Carlito"/>
              </a:rPr>
              <a:t>the</a:t>
            </a:r>
            <a:r>
              <a:rPr sz="1800" spc="-40" dirty="0">
                <a:latin typeface="Carlito"/>
                <a:cs typeface="Carlito"/>
              </a:rPr>
              <a:t> </a:t>
            </a:r>
            <a:r>
              <a:rPr sz="1800" dirty="0">
                <a:latin typeface="Carlito"/>
                <a:cs typeface="Carlito"/>
              </a:rPr>
              <a:t>physical</a:t>
            </a:r>
            <a:r>
              <a:rPr sz="1800" spc="-50" dirty="0">
                <a:latin typeface="Carlito"/>
                <a:cs typeface="Carlito"/>
              </a:rPr>
              <a:t> </a:t>
            </a:r>
            <a:r>
              <a:rPr sz="1800" spc="-10" dirty="0">
                <a:latin typeface="Carlito"/>
                <a:cs typeface="Carlito"/>
              </a:rPr>
              <a:t>entity</a:t>
            </a:r>
            <a:endParaRPr sz="1800">
              <a:latin typeface="Carlito"/>
              <a:cs typeface="Carlito"/>
            </a:endParaRPr>
          </a:p>
          <a:p>
            <a:pPr>
              <a:lnSpc>
                <a:spcPct val="100000"/>
              </a:lnSpc>
              <a:buClr>
                <a:srgbClr val="FD8537"/>
              </a:buClr>
              <a:buFont typeface="Wingdings"/>
              <a:buChar char=""/>
            </a:pPr>
            <a:endParaRPr sz="1800">
              <a:latin typeface="Carlito"/>
              <a:cs typeface="Carlito"/>
            </a:endParaRPr>
          </a:p>
          <a:p>
            <a:pPr>
              <a:lnSpc>
                <a:spcPct val="100000"/>
              </a:lnSpc>
              <a:spcBef>
                <a:spcPts val="165"/>
              </a:spcBef>
              <a:buClr>
                <a:srgbClr val="FD8537"/>
              </a:buClr>
              <a:buFont typeface="Wingdings"/>
              <a:buChar char=""/>
            </a:pPr>
            <a:endParaRPr sz="1800">
              <a:latin typeface="Carlito"/>
              <a:cs typeface="Carlito"/>
            </a:endParaRPr>
          </a:p>
          <a:p>
            <a:pPr marL="652780" lvl="1" indent="-274320">
              <a:lnSpc>
                <a:spcPct val="100000"/>
              </a:lnSpc>
              <a:buClr>
                <a:srgbClr val="FD8537"/>
              </a:buClr>
              <a:buSzPct val="80555"/>
              <a:buFont typeface="Noto Sans Symbols2"/>
              <a:buChar char="⚫"/>
              <a:tabLst>
                <a:tab pos="652780" algn="l"/>
              </a:tabLst>
            </a:pPr>
            <a:r>
              <a:rPr sz="1800" dirty="0">
                <a:latin typeface="Carlito"/>
                <a:cs typeface="Carlito"/>
              </a:rPr>
              <a:t>Comparison</a:t>
            </a:r>
            <a:r>
              <a:rPr sz="1800" spc="-50" dirty="0">
                <a:latin typeface="Carlito"/>
                <a:cs typeface="Carlito"/>
              </a:rPr>
              <a:t> </a:t>
            </a:r>
            <a:r>
              <a:rPr sz="1800" dirty="0">
                <a:latin typeface="Carlito"/>
                <a:cs typeface="Carlito"/>
              </a:rPr>
              <a:t>of</a:t>
            </a:r>
            <a:r>
              <a:rPr sz="1800" spc="-65" dirty="0">
                <a:latin typeface="Carlito"/>
                <a:cs typeface="Carlito"/>
              </a:rPr>
              <a:t> </a:t>
            </a:r>
            <a:r>
              <a:rPr sz="1800" spc="-10" dirty="0">
                <a:latin typeface="Carlito"/>
                <a:cs typeface="Carlito"/>
              </a:rPr>
              <a:t>different</a:t>
            </a:r>
            <a:r>
              <a:rPr sz="1800" spc="-65" dirty="0">
                <a:latin typeface="Carlito"/>
                <a:cs typeface="Carlito"/>
              </a:rPr>
              <a:t> </a:t>
            </a:r>
            <a:r>
              <a:rPr sz="1800" dirty="0">
                <a:latin typeface="Carlito"/>
                <a:cs typeface="Carlito"/>
              </a:rPr>
              <a:t>shapes</a:t>
            </a:r>
            <a:r>
              <a:rPr sz="1800" spc="-60" dirty="0">
                <a:latin typeface="Carlito"/>
                <a:cs typeface="Carlito"/>
              </a:rPr>
              <a:t> </a:t>
            </a:r>
            <a:r>
              <a:rPr sz="1800" dirty="0">
                <a:latin typeface="Carlito"/>
                <a:cs typeface="Carlito"/>
              </a:rPr>
              <a:t>and</a:t>
            </a:r>
            <a:r>
              <a:rPr sz="1800" spc="-60" dirty="0">
                <a:latin typeface="Carlito"/>
                <a:cs typeface="Carlito"/>
              </a:rPr>
              <a:t> </a:t>
            </a:r>
            <a:r>
              <a:rPr sz="1800" dirty="0">
                <a:latin typeface="Carlito"/>
                <a:cs typeface="Carlito"/>
              </a:rPr>
              <a:t>styles</a:t>
            </a:r>
            <a:r>
              <a:rPr sz="1800" spc="-60" dirty="0">
                <a:latin typeface="Carlito"/>
                <a:cs typeface="Carlito"/>
              </a:rPr>
              <a:t> </a:t>
            </a:r>
            <a:r>
              <a:rPr sz="1800" dirty="0">
                <a:latin typeface="Carlito"/>
                <a:cs typeface="Carlito"/>
              </a:rPr>
              <a:t>to</a:t>
            </a:r>
            <a:r>
              <a:rPr sz="1800" spc="-65" dirty="0">
                <a:latin typeface="Carlito"/>
                <a:cs typeface="Carlito"/>
              </a:rPr>
              <a:t> </a:t>
            </a:r>
            <a:r>
              <a:rPr sz="1800" dirty="0">
                <a:latin typeface="Carlito"/>
                <a:cs typeface="Carlito"/>
              </a:rPr>
              <a:t>determine</a:t>
            </a:r>
            <a:r>
              <a:rPr sz="1800" spc="-50" dirty="0">
                <a:latin typeface="Carlito"/>
                <a:cs typeface="Carlito"/>
              </a:rPr>
              <a:t> </a:t>
            </a:r>
            <a:r>
              <a:rPr sz="1800" dirty="0">
                <a:latin typeface="Carlito"/>
                <a:cs typeface="Carlito"/>
              </a:rPr>
              <a:t>aesthetic</a:t>
            </a:r>
            <a:r>
              <a:rPr sz="1800" spc="-50" dirty="0">
                <a:latin typeface="Carlito"/>
                <a:cs typeface="Carlito"/>
              </a:rPr>
              <a:t> </a:t>
            </a:r>
            <a:r>
              <a:rPr sz="1800" spc="-10" dirty="0">
                <a:latin typeface="Carlito"/>
                <a:cs typeface="Carlito"/>
              </a:rPr>
              <a:t>appeal</a:t>
            </a:r>
            <a:endParaRPr sz="1800">
              <a:latin typeface="Carlito"/>
              <a:cs typeface="Carlito"/>
            </a:endParaRPr>
          </a:p>
          <a:p>
            <a:pPr lvl="1">
              <a:lnSpc>
                <a:spcPct val="100000"/>
              </a:lnSpc>
              <a:buClr>
                <a:srgbClr val="FD8537"/>
              </a:buClr>
              <a:buFont typeface="Noto Sans Symbols2"/>
              <a:buChar char="⚫"/>
            </a:pPr>
            <a:endParaRPr sz="1800">
              <a:latin typeface="Carlito"/>
              <a:cs typeface="Carlito"/>
            </a:endParaRPr>
          </a:p>
          <a:p>
            <a:pPr lvl="1">
              <a:lnSpc>
                <a:spcPct val="100000"/>
              </a:lnSpc>
              <a:spcBef>
                <a:spcPts val="165"/>
              </a:spcBef>
              <a:buClr>
                <a:srgbClr val="FD8537"/>
              </a:buClr>
              <a:buFont typeface="Noto Sans Symbols2"/>
              <a:buChar char="⚫"/>
            </a:pPr>
            <a:endParaRPr sz="1800">
              <a:latin typeface="Carlito"/>
              <a:cs typeface="Carlito"/>
            </a:endParaRPr>
          </a:p>
          <a:p>
            <a:pPr marL="652780" lvl="1" indent="-274320">
              <a:lnSpc>
                <a:spcPct val="100000"/>
              </a:lnSpc>
              <a:buClr>
                <a:srgbClr val="FD8537"/>
              </a:buClr>
              <a:buSzPct val="80555"/>
              <a:buFont typeface="Noto Sans Symbols2"/>
              <a:buChar char="⚫"/>
              <a:tabLst>
                <a:tab pos="652780" algn="l"/>
              </a:tabLst>
            </a:pPr>
            <a:r>
              <a:rPr sz="1800" dirty="0">
                <a:latin typeface="Carlito"/>
                <a:cs typeface="Carlito"/>
              </a:rPr>
              <a:t>Wind</a:t>
            </a:r>
            <a:r>
              <a:rPr sz="1800" spc="-45" dirty="0">
                <a:latin typeface="Carlito"/>
                <a:cs typeface="Carlito"/>
              </a:rPr>
              <a:t> </a:t>
            </a:r>
            <a:r>
              <a:rPr sz="1800" dirty="0">
                <a:latin typeface="Carlito"/>
                <a:cs typeface="Carlito"/>
              </a:rPr>
              <a:t>tunnel</a:t>
            </a:r>
            <a:r>
              <a:rPr sz="1800" spc="-35" dirty="0">
                <a:latin typeface="Carlito"/>
                <a:cs typeface="Carlito"/>
              </a:rPr>
              <a:t> </a:t>
            </a:r>
            <a:r>
              <a:rPr sz="1800" dirty="0">
                <a:latin typeface="Carlito"/>
                <a:cs typeface="Carlito"/>
              </a:rPr>
              <a:t>testing</a:t>
            </a:r>
            <a:r>
              <a:rPr sz="1800" spc="-55" dirty="0">
                <a:latin typeface="Carlito"/>
                <a:cs typeface="Carlito"/>
              </a:rPr>
              <a:t> </a:t>
            </a:r>
            <a:r>
              <a:rPr sz="1800" dirty="0">
                <a:latin typeface="Carlito"/>
                <a:cs typeface="Carlito"/>
              </a:rPr>
              <a:t>of</a:t>
            </a:r>
            <a:r>
              <a:rPr sz="1800" spc="-40" dirty="0">
                <a:latin typeface="Carlito"/>
                <a:cs typeface="Carlito"/>
              </a:rPr>
              <a:t> </a:t>
            </a:r>
            <a:r>
              <a:rPr sz="1800" dirty="0">
                <a:latin typeface="Carlito"/>
                <a:cs typeface="Carlito"/>
              </a:rPr>
              <a:t>streamline</a:t>
            </a:r>
            <a:r>
              <a:rPr sz="1800" spc="-40" dirty="0">
                <a:latin typeface="Carlito"/>
                <a:cs typeface="Carlito"/>
              </a:rPr>
              <a:t> </a:t>
            </a:r>
            <a:r>
              <a:rPr sz="1800" spc="-10" dirty="0">
                <a:latin typeface="Carlito"/>
                <a:cs typeface="Carlito"/>
              </a:rPr>
              <a:t>shapes</a:t>
            </a:r>
            <a:endParaRPr sz="1800">
              <a:latin typeface="Carlito"/>
              <a:cs typeface="Carlito"/>
            </a:endParaRPr>
          </a:p>
          <a:p>
            <a:pPr lvl="1">
              <a:lnSpc>
                <a:spcPct val="100000"/>
              </a:lnSpc>
              <a:buClr>
                <a:srgbClr val="FD8537"/>
              </a:buClr>
              <a:buFont typeface="Noto Sans Symbols2"/>
              <a:buChar char="⚫"/>
            </a:pPr>
            <a:endParaRPr sz="1800">
              <a:latin typeface="Carlito"/>
              <a:cs typeface="Carlito"/>
            </a:endParaRPr>
          </a:p>
          <a:p>
            <a:pPr lvl="1">
              <a:lnSpc>
                <a:spcPct val="100000"/>
              </a:lnSpc>
              <a:spcBef>
                <a:spcPts val="170"/>
              </a:spcBef>
              <a:buClr>
                <a:srgbClr val="FD8537"/>
              </a:buClr>
              <a:buFont typeface="Noto Sans Symbols2"/>
              <a:buChar char="⚫"/>
            </a:pPr>
            <a:endParaRPr sz="1800">
              <a:latin typeface="Carlito"/>
              <a:cs typeface="Carlito"/>
            </a:endParaRPr>
          </a:p>
          <a:p>
            <a:pPr marL="652780" lvl="1" indent="-274320">
              <a:lnSpc>
                <a:spcPct val="100000"/>
              </a:lnSpc>
              <a:buClr>
                <a:srgbClr val="FD8537"/>
              </a:buClr>
              <a:buSzPct val="80555"/>
              <a:buFont typeface="Noto Sans Symbols2"/>
              <a:buChar char="⚫"/>
              <a:tabLst>
                <a:tab pos="652780" algn="l"/>
              </a:tabLst>
            </a:pPr>
            <a:r>
              <a:rPr sz="1800" dirty="0">
                <a:latin typeface="Carlito"/>
                <a:cs typeface="Carlito"/>
              </a:rPr>
              <a:t>Stress</a:t>
            </a:r>
            <a:r>
              <a:rPr sz="1800" spc="-65" dirty="0">
                <a:latin typeface="Carlito"/>
                <a:cs typeface="Carlito"/>
              </a:rPr>
              <a:t> </a:t>
            </a:r>
            <a:r>
              <a:rPr sz="1800" dirty="0">
                <a:latin typeface="Carlito"/>
                <a:cs typeface="Carlito"/>
              </a:rPr>
              <a:t>analysis</a:t>
            </a:r>
            <a:r>
              <a:rPr sz="1800" spc="-60" dirty="0">
                <a:latin typeface="Carlito"/>
                <a:cs typeface="Carlito"/>
              </a:rPr>
              <a:t> </a:t>
            </a:r>
            <a:r>
              <a:rPr sz="1800" dirty="0">
                <a:latin typeface="Carlito"/>
                <a:cs typeface="Carlito"/>
              </a:rPr>
              <a:t>of</a:t>
            </a:r>
            <a:r>
              <a:rPr sz="1800" spc="-55" dirty="0">
                <a:latin typeface="Carlito"/>
                <a:cs typeface="Carlito"/>
              </a:rPr>
              <a:t> </a:t>
            </a:r>
            <a:r>
              <a:rPr sz="1800" dirty="0">
                <a:latin typeface="Carlito"/>
                <a:cs typeface="Carlito"/>
              </a:rPr>
              <a:t>physical</a:t>
            </a:r>
            <a:r>
              <a:rPr sz="1800" spc="-50" dirty="0">
                <a:latin typeface="Carlito"/>
                <a:cs typeface="Carlito"/>
              </a:rPr>
              <a:t> </a:t>
            </a:r>
            <a:r>
              <a:rPr sz="1800" spc="-10" dirty="0">
                <a:latin typeface="Carlito"/>
                <a:cs typeface="Carlito"/>
              </a:rPr>
              <a:t>model</a:t>
            </a:r>
            <a:endParaRPr sz="1800">
              <a:latin typeface="Carlito"/>
              <a:cs typeface="Carlito"/>
            </a:endParaRPr>
          </a:p>
          <a:p>
            <a:pPr lvl="1">
              <a:lnSpc>
                <a:spcPct val="100000"/>
              </a:lnSpc>
              <a:buClr>
                <a:srgbClr val="FD8537"/>
              </a:buClr>
              <a:buFont typeface="Noto Sans Symbols2"/>
              <a:buChar char="⚫"/>
            </a:pPr>
            <a:endParaRPr sz="1800">
              <a:latin typeface="Carlito"/>
              <a:cs typeface="Carlito"/>
            </a:endParaRPr>
          </a:p>
          <a:p>
            <a:pPr lvl="1">
              <a:lnSpc>
                <a:spcPct val="100000"/>
              </a:lnSpc>
              <a:spcBef>
                <a:spcPts val="165"/>
              </a:spcBef>
              <a:buClr>
                <a:srgbClr val="FD8537"/>
              </a:buClr>
              <a:buFont typeface="Noto Sans Symbols2"/>
              <a:buChar char="⚫"/>
            </a:pPr>
            <a:endParaRPr sz="1800">
              <a:latin typeface="Carlito"/>
              <a:cs typeface="Carlito"/>
            </a:endParaRPr>
          </a:p>
          <a:p>
            <a:pPr marL="652780" lvl="1" indent="-274320">
              <a:lnSpc>
                <a:spcPct val="100000"/>
              </a:lnSpc>
              <a:spcBef>
                <a:spcPts val="5"/>
              </a:spcBef>
              <a:buClr>
                <a:srgbClr val="FD8537"/>
              </a:buClr>
              <a:buSzPct val="80555"/>
              <a:buFont typeface="Noto Sans Symbols2"/>
              <a:buChar char="⚫"/>
              <a:tabLst>
                <a:tab pos="652780" algn="l"/>
              </a:tabLst>
            </a:pPr>
            <a:r>
              <a:rPr sz="1800" spc="-10" dirty="0">
                <a:latin typeface="Carlito"/>
                <a:cs typeface="Carlito"/>
              </a:rPr>
              <a:t>Fabrication</a:t>
            </a:r>
            <a:r>
              <a:rPr sz="1800" spc="-45" dirty="0">
                <a:latin typeface="Carlito"/>
                <a:cs typeface="Carlito"/>
              </a:rPr>
              <a:t> </a:t>
            </a:r>
            <a:r>
              <a:rPr sz="1800" dirty="0">
                <a:latin typeface="Carlito"/>
                <a:cs typeface="Carlito"/>
              </a:rPr>
              <a:t>of</a:t>
            </a:r>
            <a:r>
              <a:rPr sz="1800" spc="-60" dirty="0">
                <a:latin typeface="Carlito"/>
                <a:cs typeface="Carlito"/>
              </a:rPr>
              <a:t> </a:t>
            </a:r>
            <a:r>
              <a:rPr sz="1800" spc="-10" dirty="0">
                <a:latin typeface="Carlito"/>
                <a:cs typeface="Carlito"/>
              </a:rPr>
              <a:t>pre-</a:t>
            </a:r>
            <a:r>
              <a:rPr sz="1800" dirty="0">
                <a:latin typeface="Carlito"/>
                <a:cs typeface="Carlito"/>
              </a:rPr>
              <a:t>production</a:t>
            </a:r>
            <a:r>
              <a:rPr sz="1800" spc="-20" dirty="0">
                <a:latin typeface="Carlito"/>
                <a:cs typeface="Carlito"/>
              </a:rPr>
              <a:t> </a:t>
            </a:r>
            <a:r>
              <a:rPr sz="1800" dirty="0">
                <a:latin typeface="Carlito"/>
                <a:cs typeface="Carlito"/>
              </a:rPr>
              <a:t>parts</a:t>
            </a:r>
            <a:r>
              <a:rPr sz="1800" spc="-65" dirty="0">
                <a:latin typeface="Carlito"/>
                <a:cs typeface="Carlito"/>
              </a:rPr>
              <a:t> </a:t>
            </a:r>
            <a:r>
              <a:rPr sz="1800" dirty="0">
                <a:latin typeface="Carlito"/>
                <a:cs typeface="Carlito"/>
              </a:rPr>
              <a:t>for</a:t>
            </a:r>
            <a:r>
              <a:rPr sz="1800" spc="-45" dirty="0">
                <a:latin typeface="Carlito"/>
                <a:cs typeface="Carlito"/>
              </a:rPr>
              <a:t> </a:t>
            </a:r>
            <a:r>
              <a:rPr sz="1800" dirty="0">
                <a:latin typeface="Carlito"/>
                <a:cs typeface="Carlito"/>
              </a:rPr>
              <a:t>process</a:t>
            </a:r>
            <a:r>
              <a:rPr sz="1800" spc="-65" dirty="0">
                <a:latin typeface="Carlito"/>
                <a:cs typeface="Carlito"/>
              </a:rPr>
              <a:t> </a:t>
            </a:r>
            <a:r>
              <a:rPr sz="1800" dirty="0">
                <a:latin typeface="Carlito"/>
                <a:cs typeface="Carlito"/>
              </a:rPr>
              <a:t>planning</a:t>
            </a:r>
            <a:r>
              <a:rPr sz="1800" spc="-30" dirty="0">
                <a:latin typeface="Carlito"/>
                <a:cs typeface="Carlito"/>
              </a:rPr>
              <a:t> </a:t>
            </a:r>
            <a:r>
              <a:rPr sz="1800" dirty="0">
                <a:latin typeface="Carlito"/>
                <a:cs typeface="Carlito"/>
              </a:rPr>
              <a:t>and</a:t>
            </a:r>
            <a:r>
              <a:rPr sz="1800" spc="-50" dirty="0">
                <a:latin typeface="Carlito"/>
                <a:cs typeface="Carlito"/>
              </a:rPr>
              <a:t> </a:t>
            </a:r>
            <a:r>
              <a:rPr sz="1800" dirty="0">
                <a:latin typeface="Carlito"/>
                <a:cs typeface="Carlito"/>
              </a:rPr>
              <a:t>tool</a:t>
            </a:r>
            <a:r>
              <a:rPr sz="1800" spc="-55" dirty="0">
                <a:latin typeface="Carlito"/>
                <a:cs typeface="Carlito"/>
              </a:rPr>
              <a:t> </a:t>
            </a:r>
            <a:r>
              <a:rPr sz="1800" spc="-10" dirty="0">
                <a:latin typeface="Carlito"/>
                <a:cs typeface="Carlito"/>
              </a:rPr>
              <a:t>design</a:t>
            </a:r>
            <a:endParaRPr sz="1800">
              <a:latin typeface="Carlito"/>
              <a:cs typeface="Carl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2903"/>
            <a:ext cx="7160260" cy="514350"/>
          </a:xfrm>
          <a:prstGeom prst="rect">
            <a:avLst/>
          </a:prstGeom>
        </p:spPr>
        <p:txBody>
          <a:bodyPr vert="horz" wrap="square" lIns="0" tIns="13335" rIns="0" bIns="0" rtlCol="0">
            <a:spAutoFit/>
          </a:bodyPr>
          <a:lstStyle/>
          <a:p>
            <a:pPr marL="12700">
              <a:lnSpc>
                <a:spcPct val="100000"/>
              </a:lnSpc>
              <a:spcBef>
                <a:spcPts val="105"/>
              </a:spcBef>
            </a:pPr>
            <a:r>
              <a:rPr sz="3200" cap="small" spc="-10" dirty="0">
                <a:solidFill>
                  <a:srgbClr val="565F6C"/>
                </a:solidFill>
                <a:latin typeface="Arial"/>
                <a:cs typeface="Arial"/>
              </a:rPr>
              <a:t>Advantages</a:t>
            </a:r>
            <a:r>
              <a:rPr sz="3200" cap="small" spc="120" dirty="0">
                <a:solidFill>
                  <a:srgbClr val="565F6C"/>
                </a:solidFill>
                <a:latin typeface="Arial"/>
                <a:cs typeface="Arial"/>
              </a:rPr>
              <a:t> </a:t>
            </a:r>
            <a:r>
              <a:rPr sz="3200" cap="small" dirty="0">
                <a:solidFill>
                  <a:srgbClr val="565F6C"/>
                </a:solidFill>
                <a:latin typeface="Arial"/>
                <a:cs typeface="Arial"/>
              </a:rPr>
              <a:t>of</a:t>
            </a:r>
            <a:r>
              <a:rPr sz="3200" cap="small" spc="75" dirty="0">
                <a:solidFill>
                  <a:srgbClr val="565F6C"/>
                </a:solidFill>
                <a:latin typeface="Arial"/>
                <a:cs typeface="Arial"/>
              </a:rPr>
              <a:t> </a:t>
            </a:r>
            <a:r>
              <a:rPr sz="3200" cap="small" dirty="0">
                <a:solidFill>
                  <a:srgbClr val="565F6C"/>
                </a:solidFill>
                <a:latin typeface="Arial"/>
                <a:cs typeface="Arial"/>
              </a:rPr>
              <a:t>rapid</a:t>
            </a:r>
            <a:r>
              <a:rPr sz="3200" cap="small" spc="100" dirty="0">
                <a:solidFill>
                  <a:srgbClr val="565F6C"/>
                </a:solidFill>
                <a:latin typeface="Arial"/>
                <a:cs typeface="Arial"/>
              </a:rPr>
              <a:t> </a:t>
            </a:r>
            <a:r>
              <a:rPr sz="3200" cap="small" spc="-40" dirty="0">
                <a:solidFill>
                  <a:srgbClr val="565F6C"/>
                </a:solidFill>
                <a:latin typeface="Arial"/>
                <a:cs typeface="Arial"/>
              </a:rPr>
              <a:t>prototyping</a:t>
            </a:r>
            <a:endParaRPr sz="3200" dirty="0">
              <a:latin typeface="Arial"/>
              <a:cs typeface="Arial"/>
            </a:endParaRPr>
          </a:p>
        </p:txBody>
      </p:sp>
      <p:sp>
        <p:nvSpPr>
          <p:cNvPr id="3" name="object 3"/>
          <p:cNvSpPr txBox="1"/>
          <p:nvPr/>
        </p:nvSpPr>
        <p:spPr>
          <a:xfrm>
            <a:off x="304800" y="752602"/>
            <a:ext cx="8382000" cy="5288627"/>
          </a:xfrm>
          <a:prstGeom prst="rect">
            <a:avLst/>
          </a:prstGeom>
        </p:spPr>
        <p:txBody>
          <a:bodyPr vert="horz" wrap="square" lIns="0" tIns="12700" rIns="0" bIns="0" rtlCol="0">
            <a:spAutoFit/>
          </a:bodyPr>
          <a:lstStyle/>
          <a:p>
            <a:pPr algn="l">
              <a:buFont typeface="+mj-lt"/>
              <a:buAutoNum type="arabicPeriod"/>
            </a:pPr>
            <a:r>
              <a:rPr lang="en-US" b="1" i="0" dirty="0">
                <a:solidFill>
                  <a:srgbClr val="374151"/>
                </a:solidFill>
                <a:effectLst/>
                <a:latin typeface="Söhne"/>
              </a:rPr>
              <a:t>Accelerated Product Development:</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Rapid prototyping enables faster iteration and development cycles.</a:t>
            </a:r>
          </a:p>
          <a:p>
            <a:pPr marL="742950" lvl="1" indent="-285750" algn="l">
              <a:buFont typeface="+mj-lt"/>
              <a:buAutoNum type="arabicPeriod"/>
            </a:pPr>
            <a:r>
              <a:rPr lang="en-US" b="0" i="0" dirty="0">
                <a:solidFill>
                  <a:srgbClr val="374151"/>
                </a:solidFill>
                <a:effectLst/>
                <a:latin typeface="Söhne"/>
              </a:rPr>
              <a:t>Speeds up the overall product development process.</a:t>
            </a:r>
          </a:p>
          <a:p>
            <a:pPr algn="l">
              <a:buFont typeface="+mj-lt"/>
              <a:buAutoNum type="arabicPeriod"/>
            </a:pPr>
            <a:r>
              <a:rPr lang="en-US" b="1" i="0" dirty="0">
                <a:solidFill>
                  <a:srgbClr val="374151"/>
                </a:solidFill>
                <a:effectLst/>
                <a:latin typeface="Söhne"/>
              </a:rPr>
              <a:t>Early Visualization: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Provides a tangible model for stakeholders to visualize the final product.</a:t>
            </a:r>
          </a:p>
          <a:p>
            <a:pPr marL="742950" lvl="1" indent="-285750" algn="l">
              <a:buFont typeface="+mj-lt"/>
              <a:buAutoNum type="arabicPeriod"/>
            </a:pPr>
            <a:r>
              <a:rPr lang="en-US" b="0" i="0" dirty="0">
                <a:solidFill>
                  <a:srgbClr val="374151"/>
                </a:solidFill>
                <a:effectLst/>
                <a:latin typeface="Söhne"/>
              </a:rPr>
              <a:t>Enhances communication between designers, developers, and clients.</a:t>
            </a:r>
          </a:p>
          <a:p>
            <a:pPr algn="l">
              <a:buFont typeface="+mj-lt"/>
              <a:buAutoNum type="arabicPeriod"/>
            </a:pPr>
            <a:r>
              <a:rPr lang="en-US" b="1" i="0" dirty="0">
                <a:solidFill>
                  <a:srgbClr val="374151"/>
                </a:solidFill>
                <a:effectLst/>
                <a:latin typeface="Söhne"/>
              </a:rPr>
              <a:t>Iterative Design: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Allows for quick design modifications based on feedback.</a:t>
            </a:r>
          </a:p>
          <a:p>
            <a:pPr marL="742950" lvl="1" indent="-285750" algn="l">
              <a:buFont typeface="+mj-lt"/>
              <a:buAutoNum type="arabicPeriod"/>
            </a:pPr>
            <a:r>
              <a:rPr lang="en-US" b="0" i="0" dirty="0">
                <a:solidFill>
                  <a:srgbClr val="374151"/>
                </a:solidFill>
                <a:effectLst/>
                <a:latin typeface="Söhne"/>
              </a:rPr>
              <a:t>Facilitates continuous improvement and refinement of the product.</a:t>
            </a:r>
          </a:p>
          <a:p>
            <a:pPr algn="l">
              <a:buFont typeface="+mj-lt"/>
              <a:buAutoNum type="arabicPeriod"/>
            </a:pPr>
            <a:r>
              <a:rPr lang="en-US" b="1" i="0" dirty="0">
                <a:solidFill>
                  <a:srgbClr val="374151"/>
                </a:solidFill>
                <a:effectLst/>
                <a:latin typeface="Söhne"/>
              </a:rPr>
              <a:t>Reduced Costs: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Identifies design flaws early, reducing the need for expensive changes later.</a:t>
            </a:r>
          </a:p>
          <a:p>
            <a:pPr marL="742950" lvl="1" indent="-285750" algn="l">
              <a:buFont typeface="+mj-lt"/>
              <a:buAutoNum type="arabicPeriod"/>
            </a:pPr>
            <a:r>
              <a:rPr lang="en-US" b="0" i="0" dirty="0">
                <a:solidFill>
                  <a:srgbClr val="374151"/>
                </a:solidFill>
                <a:effectLst/>
                <a:latin typeface="Söhne"/>
              </a:rPr>
              <a:t>Minimizes the risk of costly errors in the final product.</a:t>
            </a:r>
          </a:p>
          <a:p>
            <a:pPr algn="l">
              <a:buFont typeface="+mj-lt"/>
              <a:buAutoNum type="arabicPeriod"/>
            </a:pPr>
            <a:r>
              <a:rPr lang="en-US" b="1" i="0" dirty="0">
                <a:solidFill>
                  <a:srgbClr val="374151"/>
                </a:solidFill>
                <a:effectLst/>
                <a:latin typeface="Söhne"/>
              </a:rPr>
              <a:t>Customization and Personalization: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Supports the creation of customized prototypes for specific user needs.</a:t>
            </a:r>
          </a:p>
          <a:p>
            <a:pPr marL="742950" lvl="1" indent="-285750" algn="l">
              <a:buFont typeface="+mj-lt"/>
              <a:buAutoNum type="arabicPeriod"/>
            </a:pPr>
            <a:r>
              <a:rPr lang="en-US" b="0" i="0" dirty="0">
                <a:solidFill>
                  <a:srgbClr val="374151"/>
                </a:solidFill>
                <a:effectLst/>
                <a:latin typeface="Söhne"/>
              </a:rPr>
              <a:t>Enables personalized design adjustments before mass production.</a:t>
            </a:r>
          </a:p>
          <a:p>
            <a:pPr algn="l">
              <a:buFont typeface="+mj-lt"/>
              <a:buAutoNum type="arabicPeriod"/>
            </a:pPr>
            <a:r>
              <a:rPr lang="en-US" b="1" i="0" dirty="0">
                <a:solidFill>
                  <a:srgbClr val="374151"/>
                </a:solidFill>
                <a:effectLst/>
                <a:latin typeface="Söhne"/>
              </a:rPr>
              <a:t>Enhanced Collaboration: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Fosters collaboration between cross-functional teams.</a:t>
            </a:r>
          </a:p>
          <a:p>
            <a:pPr marL="742950" lvl="1" indent="-285750" algn="l">
              <a:buFont typeface="+mj-lt"/>
              <a:buAutoNum type="arabicPeriod"/>
            </a:pPr>
            <a:r>
              <a:rPr lang="en-US" b="0" i="0" dirty="0">
                <a:solidFill>
                  <a:srgbClr val="374151"/>
                </a:solidFill>
                <a:effectLst/>
                <a:latin typeface="Söhne"/>
              </a:rPr>
              <a:t>Encourages interdisciplinary input for better design outcomes.</a:t>
            </a:r>
          </a:p>
          <a:p>
            <a:pPr marL="287020" indent="-274320">
              <a:lnSpc>
                <a:spcPct val="100000"/>
              </a:lnSpc>
              <a:spcBef>
                <a:spcPts val="100"/>
              </a:spcBef>
              <a:buClr>
                <a:srgbClr val="FD8537"/>
              </a:buClr>
              <a:buSzPct val="69444"/>
              <a:buFont typeface="Wingdings"/>
              <a:buChar char=""/>
              <a:tabLst>
                <a:tab pos="287020" algn="l"/>
              </a:tabLst>
            </a:pPr>
            <a:endParaRPr sz="1800" dirty="0">
              <a:latin typeface="Carlito"/>
              <a:cs typeface="Carlito"/>
            </a:endParaRPr>
          </a:p>
        </p:txBody>
      </p:sp>
      <p:sp>
        <p:nvSpPr>
          <p:cNvPr id="5" name="object 5"/>
          <p:cNvSpPr txBox="1"/>
          <p:nvPr/>
        </p:nvSpPr>
        <p:spPr>
          <a:xfrm>
            <a:off x="8322691" y="5870549"/>
            <a:ext cx="224154" cy="239395"/>
          </a:xfrm>
          <a:prstGeom prst="rect">
            <a:avLst/>
          </a:prstGeom>
        </p:spPr>
        <p:txBody>
          <a:bodyPr vert="horz" wrap="square" lIns="0" tIns="12700" rIns="0" bIns="0" rtlCol="0">
            <a:spAutoFit/>
          </a:bodyPr>
          <a:lstStyle/>
          <a:p>
            <a:pPr marL="12700">
              <a:lnSpc>
                <a:spcPct val="100000"/>
              </a:lnSpc>
              <a:spcBef>
                <a:spcPts val="100"/>
              </a:spcBef>
            </a:pPr>
            <a:r>
              <a:rPr sz="1400" b="1" spc="-25" dirty="0">
                <a:solidFill>
                  <a:srgbClr val="FFFFFF"/>
                </a:solidFill>
                <a:latin typeface="Arial"/>
                <a:cs typeface="Arial"/>
              </a:rPr>
              <a:t>15</a:t>
            </a:r>
            <a:endParaRPr sz="14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66769"/>
            <a:ext cx="5102860" cy="900169"/>
          </a:xfrm>
          <a:prstGeom prst="rect">
            <a:avLst/>
          </a:prstGeom>
        </p:spPr>
        <p:txBody>
          <a:bodyPr vert="horz" wrap="square" lIns="0" tIns="434263" rIns="0" bIns="0" rtlCol="0">
            <a:spAutoFit/>
          </a:bodyPr>
          <a:lstStyle/>
          <a:p>
            <a:pPr marL="317500">
              <a:lnSpc>
                <a:spcPct val="100000"/>
              </a:lnSpc>
              <a:spcBef>
                <a:spcPts val="100"/>
              </a:spcBef>
            </a:pPr>
            <a:r>
              <a:rPr sz="3000" cap="small" spc="-10" dirty="0">
                <a:solidFill>
                  <a:srgbClr val="565F6C"/>
                </a:solidFill>
                <a:latin typeface="Arial"/>
                <a:cs typeface="Arial"/>
              </a:rPr>
              <a:t>Limitations</a:t>
            </a:r>
            <a:r>
              <a:rPr sz="3000" cap="small" spc="10" dirty="0">
                <a:solidFill>
                  <a:srgbClr val="565F6C"/>
                </a:solidFill>
                <a:latin typeface="Arial"/>
                <a:cs typeface="Arial"/>
              </a:rPr>
              <a:t> </a:t>
            </a:r>
            <a:r>
              <a:rPr sz="3000" cap="small" dirty="0">
                <a:solidFill>
                  <a:srgbClr val="565F6C"/>
                </a:solidFill>
                <a:latin typeface="Arial"/>
                <a:cs typeface="Arial"/>
              </a:rPr>
              <a:t>of</a:t>
            </a:r>
            <a:r>
              <a:rPr sz="3000" cap="small" spc="35" dirty="0">
                <a:solidFill>
                  <a:srgbClr val="565F6C"/>
                </a:solidFill>
                <a:latin typeface="Arial"/>
                <a:cs typeface="Arial"/>
              </a:rPr>
              <a:t> </a:t>
            </a:r>
            <a:r>
              <a:rPr sz="3000" cap="small" spc="-210" dirty="0">
                <a:solidFill>
                  <a:srgbClr val="565F6C"/>
                </a:solidFill>
                <a:latin typeface="Arial"/>
                <a:cs typeface="Arial"/>
              </a:rPr>
              <a:t>rp</a:t>
            </a:r>
            <a:endParaRPr sz="30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19</a:t>
            </a:fld>
            <a:endParaRPr spc="-25" dirty="0"/>
          </a:p>
        </p:txBody>
      </p:sp>
      <p:sp>
        <p:nvSpPr>
          <p:cNvPr id="3" name="object 3"/>
          <p:cNvSpPr txBox="1"/>
          <p:nvPr/>
        </p:nvSpPr>
        <p:spPr>
          <a:xfrm>
            <a:off x="228600" y="685800"/>
            <a:ext cx="8686800" cy="6119624"/>
          </a:xfrm>
          <a:prstGeom prst="rect">
            <a:avLst/>
          </a:prstGeom>
        </p:spPr>
        <p:txBody>
          <a:bodyPr vert="horz" wrap="square" lIns="0" tIns="12700" rIns="0" bIns="0" rtlCol="0">
            <a:spAutoFit/>
          </a:bodyPr>
          <a:lstStyle/>
          <a:p>
            <a:pPr algn="l">
              <a:buFont typeface="+mj-lt"/>
              <a:buAutoNum type="arabicPeriod"/>
            </a:pPr>
            <a:r>
              <a:rPr lang="en-US" b="1" i="0" dirty="0">
                <a:solidFill>
                  <a:srgbClr val="374151"/>
                </a:solidFill>
                <a:effectLst/>
                <a:latin typeface="Söhne"/>
              </a:rPr>
              <a:t>Material Limitations: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Limited range of materials compared to traditional manufacturing processes.</a:t>
            </a:r>
          </a:p>
          <a:p>
            <a:pPr marL="742950" lvl="1" indent="-285750" algn="l">
              <a:buFont typeface="+mj-lt"/>
              <a:buAutoNum type="arabicPeriod"/>
            </a:pPr>
            <a:r>
              <a:rPr lang="en-US" b="0" i="0" dirty="0">
                <a:solidFill>
                  <a:srgbClr val="374151"/>
                </a:solidFill>
                <a:effectLst/>
                <a:latin typeface="Söhne"/>
              </a:rPr>
              <a:t>Final product may differ in material properties.</a:t>
            </a:r>
          </a:p>
          <a:p>
            <a:pPr algn="l">
              <a:buFont typeface="+mj-lt"/>
              <a:buAutoNum type="arabicPeriod"/>
            </a:pPr>
            <a:r>
              <a:rPr lang="en-US" b="1" i="0" dirty="0">
                <a:solidFill>
                  <a:srgbClr val="374151"/>
                </a:solidFill>
                <a:effectLst/>
                <a:latin typeface="Söhne"/>
              </a:rPr>
              <a:t>Cost of Equipment:</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High initial investment in prototyping equipment.</a:t>
            </a:r>
          </a:p>
          <a:p>
            <a:pPr marL="742950" lvl="1" indent="-285750" algn="l">
              <a:buFont typeface="+mj-lt"/>
              <a:buAutoNum type="arabicPeriod"/>
            </a:pPr>
            <a:r>
              <a:rPr lang="en-US" b="0" i="0" dirty="0">
                <a:solidFill>
                  <a:srgbClr val="374151"/>
                </a:solidFill>
                <a:effectLst/>
                <a:latin typeface="Söhne"/>
              </a:rPr>
              <a:t>Affordability may be a barrier for small businesses or startups.</a:t>
            </a:r>
          </a:p>
          <a:p>
            <a:pPr algn="l">
              <a:buFont typeface="+mj-lt"/>
              <a:buAutoNum type="arabicPeriod"/>
            </a:pPr>
            <a:r>
              <a:rPr lang="en-US" b="1" i="0" dirty="0">
                <a:solidFill>
                  <a:srgbClr val="374151"/>
                </a:solidFill>
                <a:effectLst/>
                <a:latin typeface="Söhne"/>
              </a:rPr>
              <a:t>Scale-up Challenges: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Difficulty in scaling up production for mass manufacturing.</a:t>
            </a:r>
          </a:p>
          <a:p>
            <a:pPr marL="742950" lvl="1" indent="-285750" algn="l">
              <a:buFont typeface="+mj-lt"/>
              <a:buAutoNum type="arabicPeriod"/>
            </a:pPr>
            <a:r>
              <a:rPr lang="en-US" b="0" i="0" dirty="0">
                <a:solidFill>
                  <a:srgbClr val="374151"/>
                </a:solidFill>
                <a:effectLst/>
                <a:latin typeface="Söhne"/>
              </a:rPr>
              <a:t>Prototyping may not be directly translatable to large-scale production methods.</a:t>
            </a:r>
          </a:p>
          <a:p>
            <a:pPr algn="l">
              <a:buFont typeface="+mj-lt"/>
              <a:buAutoNum type="arabicPeriod"/>
            </a:pPr>
            <a:r>
              <a:rPr lang="en-US" b="1" i="0" dirty="0">
                <a:solidFill>
                  <a:srgbClr val="374151"/>
                </a:solidFill>
                <a:effectLst/>
                <a:latin typeface="Söhne"/>
              </a:rPr>
              <a:t>Surface Finish and Resolution: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Prototypes may not achieve the same surface finish as final products.</a:t>
            </a:r>
          </a:p>
          <a:p>
            <a:pPr marL="742950" lvl="1" indent="-285750" algn="l">
              <a:buFont typeface="+mj-lt"/>
              <a:buAutoNum type="arabicPeriod"/>
            </a:pPr>
            <a:r>
              <a:rPr lang="en-US" b="0" i="0" dirty="0">
                <a:solidFill>
                  <a:srgbClr val="374151"/>
                </a:solidFill>
                <a:effectLst/>
                <a:latin typeface="Söhne"/>
              </a:rPr>
              <a:t>Limited resolution in some rapid prototyping techniques.</a:t>
            </a:r>
          </a:p>
          <a:p>
            <a:pPr algn="l">
              <a:buFont typeface="+mj-lt"/>
              <a:buAutoNum type="arabicPeriod"/>
            </a:pPr>
            <a:r>
              <a:rPr lang="en-US" b="1" i="0" dirty="0">
                <a:solidFill>
                  <a:srgbClr val="374151"/>
                </a:solidFill>
                <a:effectLst/>
                <a:latin typeface="Söhne"/>
              </a:rPr>
              <a:t>Skill Requirements: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Skilled personnel are required to operate and maintain prototyping equipment.</a:t>
            </a:r>
          </a:p>
          <a:p>
            <a:pPr marL="742950" lvl="1" indent="-285750" algn="l">
              <a:buFont typeface="+mj-lt"/>
              <a:buAutoNum type="arabicPeriod"/>
            </a:pPr>
            <a:r>
              <a:rPr lang="en-US" b="0" i="0" dirty="0">
                <a:solidFill>
                  <a:srgbClr val="374151"/>
                </a:solidFill>
                <a:effectLst/>
                <a:latin typeface="Söhne"/>
              </a:rPr>
              <a:t>Training and expertise may be necessary for effective utilization.</a:t>
            </a:r>
          </a:p>
          <a:p>
            <a:pPr algn="l">
              <a:buFont typeface="+mj-lt"/>
              <a:buAutoNum type="arabicPeriod"/>
            </a:pPr>
            <a:r>
              <a:rPr lang="en-US" b="1" i="0" dirty="0">
                <a:solidFill>
                  <a:srgbClr val="374151"/>
                </a:solidFill>
                <a:effectLst/>
                <a:latin typeface="Söhne"/>
              </a:rPr>
              <a:t>Validation Issues: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Prototypes may not always accurately represent the final product's performance.</a:t>
            </a:r>
          </a:p>
          <a:p>
            <a:pPr marL="742950" lvl="1" indent="-285750" algn="l">
              <a:buFont typeface="+mj-lt"/>
              <a:buAutoNum type="arabicPeriod"/>
            </a:pPr>
            <a:r>
              <a:rPr lang="en-US" b="0" i="0" dirty="0">
                <a:solidFill>
                  <a:srgbClr val="374151"/>
                </a:solidFill>
                <a:effectLst/>
                <a:latin typeface="Söhne"/>
              </a:rPr>
              <a:t>Validation challenges in terms of functional and durability testing.</a:t>
            </a:r>
          </a:p>
          <a:p>
            <a:pPr algn="l">
              <a:buFont typeface="+mj-lt"/>
              <a:buAutoNum type="arabicPeriod"/>
            </a:pPr>
            <a:r>
              <a:rPr lang="en-US" b="1" i="0" dirty="0">
                <a:solidFill>
                  <a:srgbClr val="374151"/>
                </a:solidFill>
                <a:effectLst/>
                <a:latin typeface="Söhne"/>
              </a:rPr>
              <a:t>Environmental Impact:</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Some rapid prototyping methods generate waste materials.</a:t>
            </a:r>
          </a:p>
          <a:p>
            <a:pPr marL="742950" lvl="1" indent="-285750" algn="l">
              <a:buFont typeface="+mj-lt"/>
              <a:buAutoNum type="arabicPeriod"/>
            </a:pPr>
            <a:r>
              <a:rPr lang="en-US" b="0" i="0" dirty="0">
                <a:solidFill>
                  <a:srgbClr val="374151"/>
                </a:solidFill>
                <a:effectLst/>
                <a:latin typeface="Söhne"/>
              </a:rPr>
              <a:t>Environmental considerations may be a concern in certain processes.</a:t>
            </a:r>
          </a:p>
          <a:p>
            <a:pPr marL="287020" indent="-274320">
              <a:lnSpc>
                <a:spcPct val="100000"/>
              </a:lnSpc>
              <a:spcBef>
                <a:spcPts val="100"/>
              </a:spcBef>
              <a:buClr>
                <a:srgbClr val="FD8537"/>
              </a:buClr>
              <a:buSzPct val="69444"/>
              <a:buFont typeface="Wingdings"/>
              <a:buChar char=""/>
              <a:tabLst>
                <a:tab pos="287020" algn="l"/>
              </a:tabLst>
            </a:pPr>
            <a:endParaRPr sz="1800" dirty="0">
              <a:latin typeface="Carlito"/>
              <a:cs typeface="Carl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1EE84-B54B-C7D2-2E61-071CC74549BE}"/>
              </a:ext>
            </a:extLst>
          </p:cNvPr>
          <p:cNvSpPr>
            <a:spLocks noGrp="1"/>
          </p:cNvSpPr>
          <p:nvPr>
            <p:ph type="title"/>
          </p:nvPr>
        </p:nvSpPr>
        <p:spPr>
          <a:xfrm>
            <a:off x="231140" y="12903"/>
            <a:ext cx="7896174" cy="492443"/>
          </a:xfrm>
        </p:spPr>
        <p:txBody>
          <a:bodyPr/>
          <a:lstStyle/>
          <a:p>
            <a:r>
              <a:rPr lang="en-IN" sz="3200" dirty="0"/>
              <a:t>Prototype 1- Hydraulic Powered Robotic Arm</a:t>
            </a:r>
          </a:p>
        </p:txBody>
      </p:sp>
      <p:sp>
        <p:nvSpPr>
          <p:cNvPr id="3" name="Text Placeholder 2">
            <a:extLst>
              <a:ext uri="{FF2B5EF4-FFF2-40B4-BE49-F238E27FC236}">
                <a16:creationId xmlns:a16="http://schemas.microsoft.com/office/drawing/2014/main" id="{3378392B-8230-C4EC-C53E-AA4754A5200D}"/>
              </a:ext>
            </a:extLst>
          </p:cNvPr>
          <p:cNvSpPr>
            <a:spLocks noGrp="1"/>
          </p:cNvSpPr>
          <p:nvPr>
            <p:ph type="body" idx="1"/>
          </p:nvPr>
        </p:nvSpPr>
        <p:spPr/>
        <p:txBody>
          <a:bodyPr/>
          <a:lstStyle/>
          <a:p>
            <a:endParaRPr lang="en-IN" dirty="0"/>
          </a:p>
        </p:txBody>
      </p:sp>
      <p:pic>
        <p:nvPicPr>
          <p:cNvPr id="4" name="How to Make Hydraulic Powered Robotic Arm from Cardboard">
            <a:hlinkClick r:id="" action="ppaction://media"/>
            <a:extLst>
              <a:ext uri="{FF2B5EF4-FFF2-40B4-BE49-F238E27FC236}">
                <a16:creationId xmlns:a16="http://schemas.microsoft.com/office/drawing/2014/main" id="{4E256188-D358-FB91-19C3-B02FB8186D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 y="685800"/>
            <a:ext cx="8991600" cy="5486400"/>
          </a:xfrm>
          <a:prstGeom prst="rect">
            <a:avLst/>
          </a:prstGeom>
        </p:spPr>
      </p:pic>
    </p:spTree>
    <p:extLst>
      <p:ext uri="{BB962C8B-B14F-4D97-AF65-F5344CB8AC3E}">
        <p14:creationId xmlns:p14="http://schemas.microsoft.com/office/powerpoint/2010/main" val="345659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6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2903"/>
            <a:ext cx="7896174" cy="622222"/>
          </a:xfrm>
          <a:prstGeom prst="rect">
            <a:avLst/>
          </a:prstGeom>
        </p:spPr>
        <p:txBody>
          <a:bodyPr vert="horz" wrap="square" lIns="0" tIns="159004" rIns="0" bIns="0" rtlCol="0">
            <a:spAutoFit/>
          </a:bodyPr>
          <a:lstStyle/>
          <a:p>
            <a:pPr marL="393700">
              <a:lnSpc>
                <a:spcPct val="100000"/>
              </a:lnSpc>
              <a:spcBef>
                <a:spcPts val="100"/>
              </a:spcBef>
            </a:pPr>
            <a:r>
              <a:rPr sz="3000" cap="small" dirty="0">
                <a:solidFill>
                  <a:srgbClr val="565F6C"/>
                </a:solidFill>
                <a:latin typeface="Arial"/>
                <a:cs typeface="Arial"/>
              </a:rPr>
              <a:t>Stereo</a:t>
            </a:r>
            <a:r>
              <a:rPr sz="3000" cap="small" spc="105" dirty="0">
                <a:solidFill>
                  <a:srgbClr val="565F6C"/>
                </a:solidFill>
                <a:latin typeface="Arial"/>
                <a:cs typeface="Arial"/>
              </a:rPr>
              <a:t> </a:t>
            </a:r>
            <a:r>
              <a:rPr sz="3000" cap="small" dirty="0">
                <a:solidFill>
                  <a:srgbClr val="565F6C"/>
                </a:solidFill>
                <a:latin typeface="Arial"/>
                <a:cs typeface="Arial"/>
              </a:rPr>
              <a:t>Lithography</a:t>
            </a:r>
            <a:r>
              <a:rPr sz="3000" cap="small" spc="70" dirty="0">
                <a:solidFill>
                  <a:srgbClr val="565F6C"/>
                </a:solidFill>
                <a:latin typeface="Arial"/>
                <a:cs typeface="Arial"/>
              </a:rPr>
              <a:t> </a:t>
            </a:r>
            <a:r>
              <a:rPr sz="3000" cap="small" spc="-65" dirty="0">
                <a:solidFill>
                  <a:srgbClr val="565F6C"/>
                </a:solidFill>
                <a:latin typeface="Arial"/>
                <a:cs typeface="Arial"/>
              </a:rPr>
              <a:t>Files</a:t>
            </a:r>
            <a:endParaRPr sz="30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20</a:t>
            </a:fld>
            <a:endParaRPr spc="-25" dirty="0"/>
          </a:p>
        </p:txBody>
      </p:sp>
      <p:sp>
        <p:nvSpPr>
          <p:cNvPr id="3" name="object 3"/>
          <p:cNvSpPr txBox="1"/>
          <p:nvPr/>
        </p:nvSpPr>
        <p:spPr>
          <a:xfrm>
            <a:off x="78739" y="1008634"/>
            <a:ext cx="8963660" cy="4446270"/>
          </a:xfrm>
          <a:prstGeom prst="rect">
            <a:avLst/>
          </a:prstGeom>
        </p:spPr>
        <p:txBody>
          <a:bodyPr vert="horz" wrap="square" lIns="0" tIns="12700" rIns="0" bIns="0" rtlCol="0">
            <a:spAutoFit/>
          </a:bodyPr>
          <a:lstStyle/>
          <a:p>
            <a:pPr marL="287020" marR="492125" indent="-274320">
              <a:lnSpc>
                <a:spcPct val="100000"/>
              </a:lnSpc>
              <a:spcBef>
                <a:spcPts val="100"/>
              </a:spcBef>
              <a:buClr>
                <a:srgbClr val="FD8537"/>
              </a:buClr>
              <a:buSzPct val="69444"/>
              <a:buFont typeface="Wingdings"/>
              <a:buChar char=""/>
              <a:tabLst>
                <a:tab pos="287020" algn="l"/>
              </a:tabLst>
            </a:pPr>
            <a:r>
              <a:rPr sz="1800" dirty="0">
                <a:latin typeface="Carlito"/>
                <a:cs typeface="Carlito"/>
              </a:rPr>
              <a:t>The</a:t>
            </a:r>
            <a:r>
              <a:rPr sz="1800" spc="-45" dirty="0">
                <a:latin typeface="Carlito"/>
                <a:cs typeface="Carlito"/>
              </a:rPr>
              <a:t> </a:t>
            </a:r>
            <a:r>
              <a:rPr sz="1800" spc="-10" dirty="0">
                <a:latin typeface="Carlito"/>
                <a:cs typeface="Carlito"/>
              </a:rPr>
              <a:t>stereo</a:t>
            </a:r>
            <a:r>
              <a:rPr sz="1800" spc="-35" dirty="0">
                <a:latin typeface="Carlito"/>
                <a:cs typeface="Carlito"/>
              </a:rPr>
              <a:t> </a:t>
            </a:r>
            <a:r>
              <a:rPr sz="1800" spc="-10" dirty="0">
                <a:latin typeface="Carlito"/>
                <a:cs typeface="Carlito"/>
              </a:rPr>
              <a:t>lithography</a:t>
            </a:r>
            <a:r>
              <a:rPr sz="1800" spc="-25" dirty="0">
                <a:latin typeface="Carlito"/>
                <a:cs typeface="Carlito"/>
              </a:rPr>
              <a:t> </a:t>
            </a:r>
            <a:r>
              <a:rPr sz="1800" dirty="0">
                <a:latin typeface="Carlito"/>
                <a:cs typeface="Carlito"/>
              </a:rPr>
              <a:t>file</a:t>
            </a:r>
            <a:r>
              <a:rPr sz="1800" spc="-30" dirty="0">
                <a:latin typeface="Carlito"/>
                <a:cs typeface="Carlito"/>
              </a:rPr>
              <a:t> </a:t>
            </a:r>
            <a:r>
              <a:rPr sz="1800" dirty="0">
                <a:latin typeface="Carlito"/>
                <a:cs typeface="Carlito"/>
              </a:rPr>
              <a:t>format,</a:t>
            </a:r>
            <a:r>
              <a:rPr sz="1800" spc="-50" dirty="0">
                <a:latin typeface="Carlito"/>
                <a:cs typeface="Carlito"/>
              </a:rPr>
              <a:t> </a:t>
            </a:r>
            <a:r>
              <a:rPr sz="1800" dirty="0">
                <a:latin typeface="Carlito"/>
                <a:cs typeface="Carlito"/>
              </a:rPr>
              <a:t>known</a:t>
            </a:r>
            <a:r>
              <a:rPr sz="1800" spc="-35" dirty="0">
                <a:latin typeface="Carlito"/>
                <a:cs typeface="Carlito"/>
              </a:rPr>
              <a:t> </a:t>
            </a:r>
            <a:r>
              <a:rPr sz="1800" dirty="0">
                <a:latin typeface="Carlito"/>
                <a:cs typeface="Carlito"/>
              </a:rPr>
              <a:t>as</a:t>
            </a:r>
            <a:r>
              <a:rPr sz="1800" spc="-40" dirty="0">
                <a:latin typeface="Carlito"/>
                <a:cs typeface="Carlito"/>
              </a:rPr>
              <a:t> </a:t>
            </a:r>
            <a:r>
              <a:rPr sz="1800" dirty="0">
                <a:latin typeface="Carlito"/>
                <a:cs typeface="Carlito"/>
              </a:rPr>
              <a:t>STL</a:t>
            </a:r>
            <a:r>
              <a:rPr sz="1800" spc="-50" dirty="0">
                <a:latin typeface="Carlito"/>
                <a:cs typeface="Carlito"/>
              </a:rPr>
              <a:t> </a:t>
            </a:r>
            <a:r>
              <a:rPr sz="1800" dirty="0">
                <a:latin typeface="Carlito"/>
                <a:cs typeface="Carlito"/>
              </a:rPr>
              <a:t>(Standard</a:t>
            </a:r>
            <a:r>
              <a:rPr sz="1800" spc="-30" dirty="0">
                <a:latin typeface="Carlito"/>
                <a:cs typeface="Carlito"/>
              </a:rPr>
              <a:t> </a:t>
            </a:r>
            <a:r>
              <a:rPr sz="1800" spc="-20" dirty="0">
                <a:latin typeface="Carlito"/>
                <a:cs typeface="Carlito"/>
              </a:rPr>
              <a:t>Tessellation</a:t>
            </a:r>
            <a:r>
              <a:rPr sz="1800" spc="-50" dirty="0">
                <a:latin typeface="Carlito"/>
                <a:cs typeface="Carlito"/>
              </a:rPr>
              <a:t> </a:t>
            </a:r>
            <a:r>
              <a:rPr sz="1800" dirty="0">
                <a:latin typeface="Carlito"/>
                <a:cs typeface="Carlito"/>
              </a:rPr>
              <a:t>Language),</a:t>
            </a:r>
            <a:r>
              <a:rPr sz="1800" spc="-30" dirty="0">
                <a:latin typeface="Carlito"/>
                <a:cs typeface="Carlito"/>
              </a:rPr>
              <a:t> </a:t>
            </a:r>
            <a:r>
              <a:rPr sz="1800" dirty="0">
                <a:latin typeface="Carlito"/>
                <a:cs typeface="Carlito"/>
              </a:rPr>
              <a:t>is</a:t>
            </a:r>
            <a:r>
              <a:rPr sz="1800" spc="-40" dirty="0">
                <a:latin typeface="Carlito"/>
                <a:cs typeface="Carlito"/>
              </a:rPr>
              <a:t> </a:t>
            </a:r>
            <a:r>
              <a:rPr sz="1800" spc="-25" dirty="0">
                <a:latin typeface="Carlito"/>
                <a:cs typeface="Carlito"/>
              </a:rPr>
              <a:t>the </a:t>
            </a:r>
            <a:r>
              <a:rPr sz="1800" dirty="0">
                <a:latin typeface="Carlito"/>
                <a:cs typeface="Carlito"/>
              </a:rPr>
              <a:t>current</a:t>
            </a:r>
            <a:r>
              <a:rPr sz="1800" spc="-60" dirty="0">
                <a:latin typeface="Carlito"/>
                <a:cs typeface="Carlito"/>
              </a:rPr>
              <a:t> </a:t>
            </a:r>
            <a:r>
              <a:rPr sz="1800" dirty="0">
                <a:latin typeface="Carlito"/>
                <a:cs typeface="Carlito"/>
              </a:rPr>
              <a:t>industry</a:t>
            </a:r>
            <a:r>
              <a:rPr sz="1800" spc="-50" dirty="0">
                <a:latin typeface="Carlito"/>
                <a:cs typeface="Carlito"/>
              </a:rPr>
              <a:t> </a:t>
            </a:r>
            <a:r>
              <a:rPr sz="1800" spc="-10" dirty="0">
                <a:latin typeface="Carlito"/>
                <a:cs typeface="Carlito"/>
              </a:rPr>
              <a:t>standard</a:t>
            </a:r>
            <a:r>
              <a:rPr sz="1800" spc="-70" dirty="0">
                <a:latin typeface="Carlito"/>
                <a:cs typeface="Carlito"/>
              </a:rPr>
              <a:t> </a:t>
            </a:r>
            <a:r>
              <a:rPr sz="1800" dirty="0">
                <a:latin typeface="Carlito"/>
                <a:cs typeface="Carlito"/>
              </a:rPr>
              <a:t>data</a:t>
            </a:r>
            <a:r>
              <a:rPr sz="1800" spc="-70" dirty="0">
                <a:latin typeface="Carlito"/>
                <a:cs typeface="Carlito"/>
              </a:rPr>
              <a:t> </a:t>
            </a:r>
            <a:r>
              <a:rPr sz="1800" spc="-10" dirty="0">
                <a:latin typeface="Carlito"/>
                <a:cs typeface="Carlito"/>
              </a:rPr>
              <a:t>interface</a:t>
            </a:r>
            <a:r>
              <a:rPr sz="1800" spc="-55" dirty="0">
                <a:latin typeface="Carlito"/>
                <a:cs typeface="Carlito"/>
              </a:rPr>
              <a:t> </a:t>
            </a:r>
            <a:r>
              <a:rPr sz="1800" dirty="0">
                <a:latin typeface="Carlito"/>
                <a:cs typeface="Carlito"/>
              </a:rPr>
              <a:t>for</a:t>
            </a:r>
            <a:r>
              <a:rPr sz="1800" spc="-55" dirty="0">
                <a:latin typeface="Carlito"/>
                <a:cs typeface="Carlito"/>
              </a:rPr>
              <a:t> </a:t>
            </a:r>
            <a:r>
              <a:rPr sz="1800" dirty="0">
                <a:latin typeface="Carlito"/>
                <a:cs typeface="Carlito"/>
              </a:rPr>
              <a:t>rapid</a:t>
            </a:r>
            <a:r>
              <a:rPr sz="1800" spc="-55" dirty="0">
                <a:latin typeface="Carlito"/>
                <a:cs typeface="Carlito"/>
              </a:rPr>
              <a:t> </a:t>
            </a:r>
            <a:r>
              <a:rPr sz="1800" dirty="0">
                <a:latin typeface="Carlito"/>
                <a:cs typeface="Carlito"/>
              </a:rPr>
              <a:t>prototyping</a:t>
            </a:r>
            <a:r>
              <a:rPr sz="1800" spc="-60" dirty="0">
                <a:latin typeface="Carlito"/>
                <a:cs typeface="Carlito"/>
              </a:rPr>
              <a:t> </a:t>
            </a:r>
            <a:r>
              <a:rPr sz="1800" dirty="0">
                <a:latin typeface="Carlito"/>
                <a:cs typeface="Carlito"/>
              </a:rPr>
              <a:t>and</a:t>
            </a:r>
            <a:r>
              <a:rPr sz="1800" spc="-55" dirty="0">
                <a:latin typeface="Carlito"/>
                <a:cs typeface="Carlito"/>
              </a:rPr>
              <a:t> </a:t>
            </a:r>
            <a:r>
              <a:rPr sz="1800" spc="-10" dirty="0">
                <a:latin typeface="Carlito"/>
                <a:cs typeface="Carlito"/>
              </a:rPr>
              <a:t>manufacturing.</a:t>
            </a:r>
            <a:endParaRPr sz="1800" dirty="0">
              <a:latin typeface="Carlito"/>
              <a:cs typeface="Carlito"/>
            </a:endParaRPr>
          </a:p>
          <a:p>
            <a:pPr marL="286385" indent="-273685">
              <a:lnSpc>
                <a:spcPct val="100000"/>
              </a:lnSpc>
              <a:spcBef>
                <a:spcPts val="600"/>
              </a:spcBef>
              <a:buClr>
                <a:srgbClr val="FD8537"/>
              </a:buClr>
              <a:buSzPct val="69444"/>
              <a:buFont typeface="Wingdings"/>
              <a:buChar char=""/>
              <a:tabLst>
                <a:tab pos="286385" algn="l"/>
              </a:tabLst>
            </a:pPr>
            <a:r>
              <a:rPr sz="1800" dirty="0">
                <a:latin typeface="Carlito"/>
                <a:cs typeface="Carlito"/>
              </a:rPr>
              <a:t>Before</a:t>
            </a:r>
            <a:r>
              <a:rPr sz="1800" spc="-45" dirty="0">
                <a:latin typeface="Carlito"/>
                <a:cs typeface="Carlito"/>
              </a:rPr>
              <a:t> </a:t>
            </a:r>
            <a:r>
              <a:rPr sz="1800" dirty="0">
                <a:latin typeface="Carlito"/>
                <a:cs typeface="Carlito"/>
              </a:rPr>
              <a:t>a</a:t>
            </a:r>
            <a:r>
              <a:rPr sz="1800" spc="-35" dirty="0">
                <a:latin typeface="Carlito"/>
                <a:cs typeface="Carlito"/>
              </a:rPr>
              <a:t> </a:t>
            </a:r>
            <a:r>
              <a:rPr sz="1800" dirty="0">
                <a:latin typeface="Carlito"/>
                <a:cs typeface="Carlito"/>
              </a:rPr>
              <a:t>3D</a:t>
            </a:r>
            <a:r>
              <a:rPr sz="1800" spc="-20" dirty="0">
                <a:latin typeface="Carlito"/>
                <a:cs typeface="Carlito"/>
              </a:rPr>
              <a:t> </a:t>
            </a:r>
            <a:r>
              <a:rPr sz="1800" dirty="0">
                <a:latin typeface="Carlito"/>
                <a:cs typeface="Carlito"/>
              </a:rPr>
              <a:t>model</a:t>
            </a:r>
            <a:r>
              <a:rPr sz="1800" spc="-25" dirty="0">
                <a:latin typeface="Carlito"/>
                <a:cs typeface="Carlito"/>
              </a:rPr>
              <a:t> </a:t>
            </a:r>
            <a:r>
              <a:rPr sz="1800" dirty="0">
                <a:latin typeface="Carlito"/>
                <a:cs typeface="Carlito"/>
              </a:rPr>
              <a:t>is</a:t>
            </a:r>
            <a:r>
              <a:rPr sz="1800" spc="-35" dirty="0">
                <a:latin typeface="Carlito"/>
                <a:cs typeface="Carlito"/>
              </a:rPr>
              <a:t> </a:t>
            </a:r>
            <a:r>
              <a:rPr sz="1800" dirty="0">
                <a:latin typeface="Carlito"/>
                <a:cs typeface="Carlito"/>
              </a:rPr>
              <a:t>sent</a:t>
            </a:r>
            <a:r>
              <a:rPr sz="1800" spc="-45" dirty="0">
                <a:latin typeface="Carlito"/>
                <a:cs typeface="Carlito"/>
              </a:rPr>
              <a:t> </a:t>
            </a:r>
            <a:r>
              <a:rPr sz="1800" dirty="0">
                <a:latin typeface="Carlito"/>
                <a:cs typeface="Carlito"/>
              </a:rPr>
              <a:t>to</a:t>
            </a:r>
            <a:r>
              <a:rPr sz="1800" spc="-40" dirty="0">
                <a:latin typeface="Carlito"/>
                <a:cs typeface="Carlito"/>
              </a:rPr>
              <a:t> </a:t>
            </a:r>
            <a:r>
              <a:rPr sz="1800" dirty="0">
                <a:latin typeface="Carlito"/>
                <a:cs typeface="Carlito"/>
              </a:rPr>
              <a:t>a</a:t>
            </a:r>
            <a:r>
              <a:rPr sz="1800" spc="-35" dirty="0">
                <a:latin typeface="Carlito"/>
                <a:cs typeface="Carlito"/>
              </a:rPr>
              <a:t> </a:t>
            </a:r>
            <a:r>
              <a:rPr sz="1800" dirty="0">
                <a:latin typeface="Carlito"/>
                <a:cs typeface="Carlito"/>
              </a:rPr>
              <a:t>rapid</a:t>
            </a:r>
            <a:r>
              <a:rPr sz="1800" spc="-25" dirty="0">
                <a:latin typeface="Carlito"/>
                <a:cs typeface="Carlito"/>
              </a:rPr>
              <a:t> </a:t>
            </a:r>
            <a:r>
              <a:rPr sz="1800" dirty="0">
                <a:latin typeface="Carlito"/>
                <a:cs typeface="Carlito"/>
              </a:rPr>
              <a:t>prototype</a:t>
            </a:r>
            <a:r>
              <a:rPr sz="1800" spc="-35" dirty="0">
                <a:latin typeface="Carlito"/>
                <a:cs typeface="Carlito"/>
              </a:rPr>
              <a:t> </a:t>
            </a:r>
            <a:r>
              <a:rPr sz="1800" dirty="0">
                <a:latin typeface="Carlito"/>
                <a:cs typeface="Carlito"/>
              </a:rPr>
              <a:t>machine,</a:t>
            </a:r>
            <a:r>
              <a:rPr sz="1800" spc="-15" dirty="0">
                <a:latin typeface="Carlito"/>
                <a:cs typeface="Carlito"/>
              </a:rPr>
              <a:t> </a:t>
            </a:r>
            <a:r>
              <a:rPr sz="1800" dirty="0">
                <a:latin typeface="Carlito"/>
                <a:cs typeface="Carlito"/>
              </a:rPr>
              <a:t>it</a:t>
            </a:r>
            <a:r>
              <a:rPr sz="1800" spc="-30" dirty="0">
                <a:latin typeface="Carlito"/>
                <a:cs typeface="Carlito"/>
              </a:rPr>
              <a:t> </a:t>
            </a:r>
            <a:r>
              <a:rPr sz="1800" dirty="0">
                <a:latin typeface="Carlito"/>
                <a:cs typeface="Carlito"/>
              </a:rPr>
              <a:t>must</a:t>
            </a:r>
            <a:r>
              <a:rPr sz="1800" spc="-35" dirty="0">
                <a:latin typeface="Carlito"/>
                <a:cs typeface="Carlito"/>
              </a:rPr>
              <a:t> </a:t>
            </a:r>
            <a:r>
              <a:rPr sz="1800" dirty="0">
                <a:latin typeface="Carlito"/>
                <a:cs typeface="Carlito"/>
              </a:rPr>
              <a:t>be</a:t>
            </a:r>
            <a:r>
              <a:rPr sz="1800" spc="-30" dirty="0">
                <a:latin typeface="Carlito"/>
                <a:cs typeface="Carlito"/>
              </a:rPr>
              <a:t> </a:t>
            </a:r>
            <a:r>
              <a:rPr sz="1800" spc="-10" dirty="0">
                <a:latin typeface="Carlito"/>
                <a:cs typeface="Carlito"/>
              </a:rPr>
              <a:t>converted</a:t>
            </a:r>
            <a:r>
              <a:rPr sz="1800" spc="-25" dirty="0">
                <a:latin typeface="Carlito"/>
                <a:cs typeface="Carlito"/>
              </a:rPr>
              <a:t> </a:t>
            </a:r>
            <a:r>
              <a:rPr sz="1800" dirty="0">
                <a:latin typeface="Carlito"/>
                <a:cs typeface="Carlito"/>
              </a:rPr>
              <a:t>to</a:t>
            </a:r>
            <a:r>
              <a:rPr sz="1800" spc="-40" dirty="0">
                <a:latin typeface="Carlito"/>
                <a:cs typeface="Carlito"/>
              </a:rPr>
              <a:t> </a:t>
            </a:r>
            <a:r>
              <a:rPr sz="1800" dirty="0">
                <a:latin typeface="Carlito"/>
                <a:cs typeface="Carlito"/>
              </a:rPr>
              <a:t>this</a:t>
            </a:r>
            <a:r>
              <a:rPr sz="1800" spc="-30" dirty="0">
                <a:latin typeface="Carlito"/>
                <a:cs typeface="Carlito"/>
              </a:rPr>
              <a:t> </a:t>
            </a:r>
            <a:r>
              <a:rPr sz="1800" spc="-10" dirty="0">
                <a:latin typeface="Carlito"/>
                <a:cs typeface="Carlito"/>
              </a:rPr>
              <a:t>format.</a:t>
            </a:r>
            <a:endParaRPr sz="1800" dirty="0">
              <a:latin typeface="Carlito"/>
              <a:cs typeface="Carlito"/>
            </a:endParaRPr>
          </a:p>
          <a:p>
            <a:pPr>
              <a:lnSpc>
                <a:spcPct val="100000"/>
              </a:lnSpc>
              <a:spcBef>
                <a:spcPts val="565"/>
              </a:spcBef>
              <a:buClr>
                <a:srgbClr val="FD8537"/>
              </a:buClr>
              <a:buFont typeface="Wingdings"/>
              <a:buChar char=""/>
            </a:pPr>
            <a:endParaRPr sz="1800" dirty="0">
              <a:latin typeface="Carlito"/>
              <a:cs typeface="Carlito"/>
            </a:endParaRPr>
          </a:p>
          <a:p>
            <a:pPr marL="287020" marR="173990" indent="-274320">
              <a:lnSpc>
                <a:spcPct val="100000"/>
              </a:lnSpc>
              <a:buClr>
                <a:srgbClr val="FD8537"/>
              </a:buClr>
              <a:buSzPct val="69444"/>
              <a:buFont typeface="Wingdings"/>
              <a:buChar char=""/>
              <a:tabLst>
                <a:tab pos="287020" algn="l"/>
              </a:tabLst>
            </a:pPr>
            <a:r>
              <a:rPr sz="1800" dirty="0">
                <a:latin typeface="Carlito"/>
                <a:cs typeface="Carlito"/>
              </a:rPr>
              <a:t>From</a:t>
            </a:r>
            <a:r>
              <a:rPr sz="1800" spc="-40" dirty="0">
                <a:latin typeface="Carlito"/>
                <a:cs typeface="Carlito"/>
              </a:rPr>
              <a:t> </a:t>
            </a:r>
            <a:r>
              <a:rPr sz="1800" dirty="0">
                <a:latin typeface="Carlito"/>
                <a:cs typeface="Carlito"/>
              </a:rPr>
              <a:t>a</a:t>
            </a:r>
            <a:r>
              <a:rPr sz="1800" spc="-40" dirty="0">
                <a:latin typeface="Carlito"/>
                <a:cs typeface="Carlito"/>
              </a:rPr>
              <a:t> </a:t>
            </a:r>
            <a:r>
              <a:rPr sz="1800" dirty="0">
                <a:latin typeface="Carlito"/>
                <a:cs typeface="Carlito"/>
              </a:rPr>
              <a:t>user</a:t>
            </a:r>
            <a:r>
              <a:rPr sz="1800" spc="-35" dirty="0">
                <a:latin typeface="Carlito"/>
                <a:cs typeface="Carlito"/>
              </a:rPr>
              <a:t> </a:t>
            </a:r>
            <a:r>
              <a:rPr sz="1800" spc="-10" dirty="0">
                <a:latin typeface="Carlito"/>
                <a:cs typeface="Carlito"/>
              </a:rPr>
              <a:t>standpoint,</a:t>
            </a:r>
            <a:r>
              <a:rPr sz="1800" spc="-40" dirty="0">
                <a:latin typeface="Carlito"/>
                <a:cs typeface="Carlito"/>
              </a:rPr>
              <a:t> </a:t>
            </a:r>
            <a:r>
              <a:rPr sz="1800" dirty="0">
                <a:latin typeface="Carlito"/>
                <a:cs typeface="Carlito"/>
              </a:rPr>
              <a:t>the</a:t>
            </a:r>
            <a:r>
              <a:rPr sz="1800" spc="-25" dirty="0">
                <a:latin typeface="Carlito"/>
                <a:cs typeface="Carlito"/>
              </a:rPr>
              <a:t> </a:t>
            </a:r>
            <a:r>
              <a:rPr sz="1800" dirty="0">
                <a:latin typeface="Carlito"/>
                <a:cs typeface="Carlito"/>
              </a:rPr>
              <a:t>process</a:t>
            </a:r>
            <a:r>
              <a:rPr sz="1800" spc="-35" dirty="0">
                <a:latin typeface="Carlito"/>
                <a:cs typeface="Carlito"/>
              </a:rPr>
              <a:t> </a:t>
            </a:r>
            <a:r>
              <a:rPr sz="1800" dirty="0">
                <a:latin typeface="Carlito"/>
                <a:cs typeface="Carlito"/>
              </a:rPr>
              <a:t>typically</a:t>
            </a:r>
            <a:r>
              <a:rPr sz="1800" spc="-30" dirty="0">
                <a:latin typeface="Carlito"/>
                <a:cs typeface="Carlito"/>
              </a:rPr>
              <a:t> </a:t>
            </a:r>
            <a:r>
              <a:rPr sz="1800" spc="-10" dirty="0">
                <a:latin typeface="Carlito"/>
                <a:cs typeface="Carlito"/>
              </a:rPr>
              <a:t>requires</a:t>
            </a:r>
            <a:r>
              <a:rPr sz="1800" spc="-35" dirty="0">
                <a:latin typeface="Carlito"/>
                <a:cs typeface="Carlito"/>
              </a:rPr>
              <a:t> </a:t>
            </a:r>
            <a:r>
              <a:rPr sz="1800" dirty="0">
                <a:latin typeface="Carlito"/>
                <a:cs typeface="Carlito"/>
              </a:rPr>
              <a:t>only</a:t>
            </a:r>
            <a:r>
              <a:rPr sz="1800" spc="-30" dirty="0">
                <a:latin typeface="Carlito"/>
                <a:cs typeface="Carlito"/>
              </a:rPr>
              <a:t> </a:t>
            </a:r>
            <a:r>
              <a:rPr sz="1800" dirty="0">
                <a:latin typeface="Carlito"/>
                <a:cs typeface="Carlito"/>
              </a:rPr>
              <a:t>exporting</a:t>
            </a:r>
            <a:r>
              <a:rPr sz="1800" spc="-25" dirty="0">
                <a:latin typeface="Carlito"/>
                <a:cs typeface="Carlito"/>
              </a:rPr>
              <a:t> </a:t>
            </a:r>
            <a:r>
              <a:rPr sz="1800" dirty="0">
                <a:latin typeface="Carlito"/>
                <a:cs typeface="Carlito"/>
              </a:rPr>
              <a:t>or</a:t>
            </a:r>
            <a:r>
              <a:rPr sz="1800" spc="-40" dirty="0">
                <a:latin typeface="Carlito"/>
                <a:cs typeface="Carlito"/>
              </a:rPr>
              <a:t> </a:t>
            </a:r>
            <a:r>
              <a:rPr sz="1800" dirty="0">
                <a:latin typeface="Carlito"/>
                <a:cs typeface="Carlito"/>
              </a:rPr>
              <a:t>saving</a:t>
            </a:r>
            <a:r>
              <a:rPr sz="1800" spc="-35" dirty="0">
                <a:latin typeface="Carlito"/>
                <a:cs typeface="Carlito"/>
              </a:rPr>
              <a:t> </a:t>
            </a:r>
            <a:r>
              <a:rPr sz="1800" dirty="0">
                <a:latin typeface="Carlito"/>
                <a:cs typeface="Carlito"/>
              </a:rPr>
              <a:t>the</a:t>
            </a:r>
            <a:r>
              <a:rPr sz="1800" spc="-35" dirty="0">
                <a:latin typeface="Carlito"/>
                <a:cs typeface="Carlito"/>
              </a:rPr>
              <a:t> </a:t>
            </a:r>
            <a:r>
              <a:rPr sz="1800" dirty="0">
                <a:latin typeface="Carlito"/>
                <a:cs typeface="Carlito"/>
              </a:rPr>
              <a:t>model</a:t>
            </a:r>
            <a:r>
              <a:rPr sz="1800" spc="-35" dirty="0">
                <a:latin typeface="Carlito"/>
                <a:cs typeface="Carlito"/>
              </a:rPr>
              <a:t> </a:t>
            </a:r>
            <a:r>
              <a:rPr sz="1800" spc="-25" dirty="0">
                <a:latin typeface="Carlito"/>
                <a:cs typeface="Carlito"/>
              </a:rPr>
              <a:t>as </a:t>
            </a:r>
            <a:r>
              <a:rPr sz="1800" dirty="0">
                <a:latin typeface="Carlito"/>
                <a:cs typeface="Carlito"/>
              </a:rPr>
              <a:t>an</a:t>
            </a:r>
            <a:r>
              <a:rPr sz="1800" spc="-40" dirty="0">
                <a:latin typeface="Carlito"/>
                <a:cs typeface="Carlito"/>
              </a:rPr>
              <a:t> </a:t>
            </a:r>
            <a:r>
              <a:rPr sz="1800" dirty="0">
                <a:latin typeface="Carlito"/>
                <a:cs typeface="Carlito"/>
              </a:rPr>
              <a:t>STL</a:t>
            </a:r>
            <a:r>
              <a:rPr sz="1800" spc="-35" dirty="0">
                <a:latin typeface="Carlito"/>
                <a:cs typeface="Carlito"/>
              </a:rPr>
              <a:t> </a:t>
            </a:r>
            <a:r>
              <a:rPr sz="1800" dirty="0">
                <a:latin typeface="Carlito"/>
                <a:cs typeface="Carlito"/>
              </a:rPr>
              <a:t>file.</a:t>
            </a:r>
            <a:r>
              <a:rPr sz="1800" spc="350" dirty="0">
                <a:latin typeface="Carlito"/>
                <a:cs typeface="Carlito"/>
              </a:rPr>
              <a:t> </a:t>
            </a:r>
            <a:r>
              <a:rPr sz="1800" dirty="0">
                <a:latin typeface="Carlito"/>
                <a:cs typeface="Carlito"/>
              </a:rPr>
              <a:t>Some</a:t>
            </a:r>
            <a:r>
              <a:rPr sz="1800" spc="-35" dirty="0">
                <a:latin typeface="Carlito"/>
                <a:cs typeface="Carlito"/>
              </a:rPr>
              <a:t> </a:t>
            </a:r>
            <a:r>
              <a:rPr sz="1800" dirty="0">
                <a:latin typeface="Carlito"/>
                <a:cs typeface="Carlito"/>
              </a:rPr>
              <a:t>software</a:t>
            </a:r>
            <a:r>
              <a:rPr sz="1800" spc="-35" dirty="0">
                <a:latin typeface="Carlito"/>
                <a:cs typeface="Carlito"/>
              </a:rPr>
              <a:t> </a:t>
            </a:r>
            <a:r>
              <a:rPr sz="1800" dirty="0">
                <a:latin typeface="Carlito"/>
                <a:cs typeface="Carlito"/>
              </a:rPr>
              <a:t>packages,</a:t>
            </a:r>
            <a:r>
              <a:rPr sz="1800" spc="-35" dirty="0">
                <a:latin typeface="Carlito"/>
                <a:cs typeface="Carlito"/>
              </a:rPr>
              <a:t> </a:t>
            </a:r>
            <a:r>
              <a:rPr sz="1800" spc="-25" dirty="0">
                <a:latin typeface="Carlito"/>
                <a:cs typeface="Carlito"/>
              </a:rPr>
              <a:t>however,</a:t>
            </a:r>
            <a:r>
              <a:rPr sz="1800" spc="-30" dirty="0">
                <a:latin typeface="Carlito"/>
                <a:cs typeface="Carlito"/>
              </a:rPr>
              <a:t> </a:t>
            </a:r>
            <a:r>
              <a:rPr sz="1800" dirty="0">
                <a:latin typeface="Carlito"/>
                <a:cs typeface="Carlito"/>
              </a:rPr>
              <a:t>allow</a:t>
            </a:r>
            <a:r>
              <a:rPr sz="1800" spc="-25" dirty="0">
                <a:latin typeface="Carlito"/>
                <a:cs typeface="Carlito"/>
              </a:rPr>
              <a:t> </a:t>
            </a:r>
            <a:r>
              <a:rPr sz="1800" dirty="0">
                <a:latin typeface="Carlito"/>
                <a:cs typeface="Carlito"/>
              </a:rPr>
              <a:t>the</a:t>
            </a:r>
            <a:r>
              <a:rPr sz="1800" spc="-40" dirty="0">
                <a:latin typeface="Carlito"/>
                <a:cs typeface="Carlito"/>
              </a:rPr>
              <a:t> </a:t>
            </a:r>
            <a:r>
              <a:rPr sz="1800" dirty="0">
                <a:latin typeface="Carlito"/>
                <a:cs typeface="Carlito"/>
              </a:rPr>
              <a:t>user</a:t>
            </a:r>
            <a:r>
              <a:rPr sz="1800" spc="-35" dirty="0">
                <a:latin typeface="Carlito"/>
                <a:cs typeface="Carlito"/>
              </a:rPr>
              <a:t> </a:t>
            </a:r>
            <a:r>
              <a:rPr sz="1800" dirty="0">
                <a:latin typeface="Carlito"/>
                <a:cs typeface="Carlito"/>
              </a:rPr>
              <a:t>to</a:t>
            </a:r>
            <a:r>
              <a:rPr sz="1800" spc="-45" dirty="0">
                <a:latin typeface="Carlito"/>
                <a:cs typeface="Carlito"/>
              </a:rPr>
              <a:t> </a:t>
            </a:r>
            <a:r>
              <a:rPr sz="1800" dirty="0">
                <a:latin typeface="Carlito"/>
                <a:cs typeface="Carlito"/>
              </a:rPr>
              <a:t>define</a:t>
            </a:r>
            <a:r>
              <a:rPr sz="1800" spc="-25" dirty="0">
                <a:latin typeface="Carlito"/>
                <a:cs typeface="Carlito"/>
              </a:rPr>
              <a:t> </a:t>
            </a:r>
            <a:r>
              <a:rPr sz="1800" dirty="0">
                <a:latin typeface="Carlito"/>
                <a:cs typeface="Carlito"/>
              </a:rPr>
              <a:t>some</a:t>
            </a:r>
            <a:r>
              <a:rPr sz="1800" spc="-35" dirty="0">
                <a:latin typeface="Carlito"/>
                <a:cs typeface="Carlito"/>
              </a:rPr>
              <a:t> </a:t>
            </a:r>
            <a:r>
              <a:rPr sz="1800" spc="-10" dirty="0">
                <a:latin typeface="Carlito"/>
                <a:cs typeface="Carlito"/>
              </a:rPr>
              <a:t>specific parameters.</a:t>
            </a:r>
            <a:endParaRPr sz="1800" dirty="0">
              <a:latin typeface="Carlito"/>
              <a:cs typeface="Carlito"/>
            </a:endParaRPr>
          </a:p>
          <a:p>
            <a:pPr>
              <a:lnSpc>
                <a:spcPct val="100000"/>
              </a:lnSpc>
              <a:spcBef>
                <a:spcPts val="565"/>
              </a:spcBef>
              <a:buClr>
                <a:srgbClr val="FD8537"/>
              </a:buClr>
              <a:buFont typeface="Wingdings"/>
              <a:buChar char=""/>
            </a:pPr>
            <a:endParaRPr sz="1800" dirty="0">
              <a:latin typeface="Carlito"/>
              <a:cs typeface="Carlito"/>
            </a:endParaRPr>
          </a:p>
          <a:p>
            <a:pPr marL="287020" marR="5080" indent="-274320">
              <a:lnSpc>
                <a:spcPct val="100000"/>
              </a:lnSpc>
              <a:buClr>
                <a:srgbClr val="FD8537"/>
              </a:buClr>
              <a:buSzPct val="69444"/>
              <a:buFont typeface="Wingdings"/>
              <a:buChar char=""/>
              <a:tabLst>
                <a:tab pos="287020" algn="l"/>
              </a:tabLst>
            </a:pPr>
            <a:r>
              <a:rPr sz="1800" dirty="0">
                <a:latin typeface="Carlito"/>
                <a:cs typeface="Carlito"/>
              </a:rPr>
              <a:t>The</a:t>
            </a:r>
            <a:r>
              <a:rPr sz="1800" spc="-35" dirty="0">
                <a:latin typeface="Carlito"/>
                <a:cs typeface="Carlito"/>
              </a:rPr>
              <a:t> </a:t>
            </a:r>
            <a:r>
              <a:rPr sz="1800" dirty="0">
                <a:latin typeface="Carlito"/>
                <a:cs typeface="Carlito"/>
              </a:rPr>
              <a:t>STL</a:t>
            </a:r>
            <a:r>
              <a:rPr sz="1800" spc="-25" dirty="0">
                <a:latin typeface="Carlito"/>
                <a:cs typeface="Carlito"/>
              </a:rPr>
              <a:t> </a:t>
            </a:r>
            <a:r>
              <a:rPr sz="1800" dirty="0">
                <a:latin typeface="Carlito"/>
                <a:cs typeface="Carlito"/>
              </a:rPr>
              <a:t>file</a:t>
            </a:r>
            <a:r>
              <a:rPr sz="1800" spc="-15" dirty="0">
                <a:latin typeface="Carlito"/>
                <a:cs typeface="Carlito"/>
              </a:rPr>
              <a:t> </a:t>
            </a:r>
            <a:r>
              <a:rPr sz="1800" dirty="0">
                <a:latin typeface="Carlito"/>
                <a:cs typeface="Carlito"/>
              </a:rPr>
              <a:t>format</a:t>
            </a:r>
            <a:r>
              <a:rPr sz="1800" spc="-35" dirty="0">
                <a:latin typeface="Carlito"/>
                <a:cs typeface="Carlito"/>
              </a:rPr>
              <a:t> </a:t>
            </a:r>
            <a:r>
              <a:rPr sz="1800" dirty="0">
                <a:latin typeface="Carlito"/>
                <a:cs typeface="Carlito"/>
              </a:rPr>
              <a:t>defines</a:t>
            </a:r>
            <a:r>
              <a:rPr sz="1800" spc="-40" dirty="0">
                <a:latin typeface="Carlito"/>
                <a:cs typeface="Carlito"/>
              </a:rPr>
              <a:t> </a:t>
            </a:r>
            <a:r>
              <a:rPr sz="1800" dirty="0">
                <a:latin typeface="Carlito"/>
                <a:cs typeface="Carlito"/>
              </a:rPr>
              <a:t>the</a:t>
            </a:r>
            <a:r>
              <a:rPr sz="1800" spc="-15" dirty="0">
                <a:latin typeface="Carlito"/>
                <a:cs typeface="Carlito"/>
              </a:rPr>
              <a:t> </a:t>
            </a:r>
            <a:r>
              <a:rPr sz="1800" dirty="0">
                <a:latin typeface="Carlito"/>
                <a:cs typeface="Carlito"/>
              </a:rPr>
              <a:t>geometry</a:t>
            </a:r>
            <a:r>
              <a:rPr sz="1800" spc="-30" dirty="0">
                <a:latin typeface="Carlito"/>
                <a:cs typeface="Carlito"/>
              </a:rPr>
              <a:t> </a:t>
            </a:r>
            <a:r>
              <a:rPr sz="1800" dirty="0">
                <a:latin typeface="Carlito"/>
                <a:cs typeface="Carlito"/>
              </a:rPr>
              <a:t>of</a:t>
            </a:r>
            <a:r>
              <a:rPr sz="1800" spc="-40" dirty="0">
                <a:latin typeface="Carlito"/>
                <a:cs typeface="Carlito"/>
              </a:rPr>
              <a:t> </a:t>
            </a:r>
            <a:r>
              <a:rPr sz="1800" dirty="0">
                <a:latin typeface="Carlito"/>
                <a:cs typeface="Carlito"/>
              </a:rPr>
              <a:t>a</a:t>
            </a:r>
            <a:r>
              <a:rPr sz="1800" spc="-25" dirty="0">
                <a:latin typeface="Carlito"/>
                <a:cs typeface="Carlito"/>
              </a:rPr>
              <a:t> </a:t>
            </a:r>
            <a:r>
              <a:rPr sz="1800" dirty="0">
                <a:latin typeface="Carlito"/>
                <a:cs typeface="Carlito"/>
              </a:rPr>
              <a:t>model</a:t>
            </a:r>
            <a:r>
              <a:rPr sz="1800" spc="-25" dirty="0">
                <a:latin typeface="Carlito"/>
                <a:cs typeface="Carlito"/>
              </a:rPr>
              <a:t> </a:t>
            </a:r>
            <a:r>
              <a:rPr sz="1800" dirty="0">
                <a:latin typeface="Carlito"/>
                <a:cs typeface="Carlito"/>
              </a:rPr>
              <a:t>as</a:t>
            </a:r>
            <a:r>
              <a:rPr sz="1800" spc="-30" dirty="0">
                <a:latin typeface="Carlito"/>
                <a:cs typeface="Carlito"/>
              </a:rPr>
              <a:t> </a:t>
            </a:r>
            <a:r>
              <a:rPr sz="1800" dirty="0">
                <a:latin typeface="Carlito"/>
                <a:cs typeface="Carlito"/>
              </a:rPr>
              <a:t>a</a:t>
            </a:r>
            <a:r>
              <a:rPr sz="1800" spc="-35" dirty="0">
                <a:latin typeface="Carlito"/>
                <a:cs typeface="Carlito"/>
              </a:rPr>
              <a:t> </a:t>
            </a:r>
            <a:r>
              <a:rPr sz="1800" dirty="0">
                <a:latin typeface="Carlito"/>
                <a:cs typeface="Carlito"/>
              </a:rPr>
              <a:t>single</a:t>
            </a:r>
            <a:r>
              <a:rPr sz="1800" spc="-30" dirty="0">
                <a:latin typeface="Carlito"/>
                <a:cs typeface="Carlito"/>
              </a:rPr>
              <a:t> </a:t>
            </a:r>
            <a:r>
              <a:rPr sz="1800" dirty="0">
                <a:latin typeface="Carlito"/>
                <a:cs typeface="Carlito"/>
              </a:rPr>
              <a:t>mesh</a:t>
            </a:r>
            <a:r>
              <a:rPr sz="1800" spc="-35" dirty="0">
                <a:latin typeface="Carlito"/>
                <a:cs typeface="Carlito"/>
              </a:rPr>
              <a:t> </a:t>
            </a:r>
            <a:r>
              <a:rPr sz="1800" dirty="0">
                <a:latin typeface="Carlito"/>
                <a:cs typeface="Carlito"/>
              </a:rPr>
              <a:t>of</a:t>
            </a:r>
            <a:r>
              <a:rPr sz="1800" spc="-15" dirty="0">
                <a:latin typeface="Carlito"/>
                <a:cs typeface="Carlito"/>
              </a:rPr>
              <a:t> </a:t>
            </a:r>
            <a:r>
              <a:rPr sz="1800" spc="-10" dirty="0">
                <a:latin typeface="Carlito"/>
                <a:cs typeface="Carlito"/>
              </a:rPr>
              <a:t>triangles.</a:t>
            </a:r>
            <a:r>
              <a:rPr sz="1800" spc="500" dirty="0">
                <a:latin typeface="Carlito"/>
                <a:cs typeface="Carlito"/>
              </a:rPr>
              <a:t> </a:t>
            </a:r>
            <a:r>
              <a:rPr sz="1800" spc="-10" dirty="0">
                <a:latin typeface="Carlito"/>
                <a:cs typeface="Carlito"/>
              </a:rPr>
              <a:t>Information</a:t>
            </a:r>
            <a:r>
              <a:rPr sz="1800" spc="-55" dirty="0">
                <a:latin typeface="Carlito"/>
                <a:cs typeface="Carlito"/>
              </a:rPr>
              <a:t> </a:t>
            </a:r>
            <a:r>
              <a:rPr sz="1800" dirty="0">
                <a:latin typeface="Carlito"/>
                <a:cs typeface="Carlito"/>
              </a:rPr>
              <a:t>about</a:t>
            </a:r>
            <a:r>
              <a:rPr sz="1800" spc="-35" dirty="0">
                <a:latin typeface="Carlito"/>
                <a:cs typeface="Carlito"/>
              </a:rPr>
              <a:t> </a:t>
            </a:r>
            <a:r>
              <a:rPr sz="1800" spc="-25" dirty="0">
                <a:latin typeface="Carlito"/>
                <a:cs typeface="Carlito"/>
              </a:rPr>
              <a:t>color,</a:t>
            </a:r>
            <a:r>
              <a:rPr sz="1800" spc="-30" dirty="0">
                <a:latin typeface="Carlito"/>
                <a:cs typeface="Carlito"/>
              </a:rPr>
              <a:t> </a:t>
            </a:r>
            <a:r>
              <a:rPr sz="1800" spc="-10" dirty="0">
                <a:latin typeface="Carlito"/>
                <a:cs typeface="Carlito"/>
              </a:rPr>
              <a:t>textures,</a:t>
            </a:r>
            <a:r>
              <a:rPr sz="1800" spc="-45" dirty="0">
                <a:latin typeface="Carlito"/>
                <a:cs typeface="Carlito"/>
              </a:rPr>
              <a:t> </a:t>
            </a:r>
            <a:r>
              <a:rPr sz="1800" dirty="0">
                <a:latin typeface="Carlito"/>
                <a:cs typeface="Carlito"/>
              </a:rPr>
              <a:t>materials,</a:t>
            </a:r>
            <a:r>
              <a:rPr sz="1800" spc="-50" dirty="0">
                <a:latin typeface="Carlito"/>
                <a:cs typeface="Carlito"/>
              </a:rPr>
              <a:t> </a:t>
            </a:r>
            <a:r>
              <a:rPr sz="1800" dirty="0">
                <a:latin typeface="Carlito"/>
                <a:cs typeface="Carlito"/>
              </a:rPr>
              <a:t>and</a:t>
            </a:r>
            <a:r>
              <a:rPr sz="1800" spc="-35" dirty="0">
                <a:latin typeface="Carlito"/>
                <a:cs typeface="Carlito"/>
              </a:rPr>
              <a:t> </a:t>
            </a:r>
            <a:r>
              <a:rPr sz="1800" dirty="0">
                <a:latin typeface="Carlito"/>
                <a:cs typeface="Carlito"/>
              </a:rPr>
              <a:t>other</a:t>
            </a:r>
            <a:r>
              <a:rPr sz="1800" spc="-35" dirty="0">
                <a:latin typeface="Carlito"/>
                <a:cs typeface="Carlito"/>
              </a:rPr>
              <a:t> </a:t>
            </a:r>
            <a:r>
              <a:rPr sz="1800" dirty="0">
                <a:latin typeface="Carlito"/>
                <a:cs typeface="Carlito"/>
              </a:rPr>
              <a:t>properties</a:t>
            </a:r>
            <a:r>
              <a:rPr sz="1800" spc="-45" dirty="0">
                <a:latin typeface="Carlito"/>
                <a:cs typeface="Carlito"/>
              </a:rPr>
              <a:t> </a:t>
            </a:r>
            <a:r>
              <a:rPr sz="1800" dirty="0">
                <a:latin typeface="Carlito"/>
                <a:cs typeface="Carlito"/>
              </a:rPr>
              <a:t>of</a:t>
            </a:r>
            <a:r>
              <a:rPr sz="1800" spc="-50" dirty="0">
                <a:latin typeface="Carlito"/>
                <a:cs typeface="Carlito"/>
              </a:rPr>
              <a:t> </a:t>
            </a:r>
            <a:r>
              <a:rPr sz="1800" dirty="0">
                <a:latin typeface="Carlito"/>
                <a:cs typeface="Carlito"/>
              </a:rPr>
              <a:t>the</a:t>
            </a:r>
            <a:r>
              <a:rPr sz="1800" spc="-30" dirty="0">
                <a:latin typeface="Carlito"/>
                <a:cs typeface="Carlito"/>
              </a:rPr>
              <a:t> </a:t>
            </a:r>
            <a:r>
              <a:rPr sz="1800" dirty="0">
                <a:latin typeface="Carlito"/>
                <a:cs typeface="Carlito"/>
              </a:rPr>
              <a:t>object</a:t>
            </a:r>
            <a:r>
              <a:rPr sz="1800" spc="-50" dirty="0">
                <a:latin typeface="Carlito"/>
                <a:cs typeface="Carlito"/>
              </a:rPr>
              <a:t> </a:t>
            </a:r>
            <a:r>
              <a:rPr sz="1800" dirty="0">
                <a:latin typeface="Carlito"/>
                <a:cs typeface="Carlito"/>
              </a:rPr>
              <a:t>are</a:t>
            </a:r>
            <a:r>
              <a:rPr sz="1800" spc="-35" dirty="0">
                <a:latin typeface="Carlito"/>
                <a:cs typeface="Carlito"/>
              </a:rPr>
              <a:t> </a:t>
            </a:r>
            <a:r>
              <a:rPr sz="1800" dirty="0">
                <a:latin typeface="Carlito"/>
                <a:cs typeface="Carlito"/>
              </a:rPr>
              <a:t>ignored</a:t>
            </a:r>
            <a:r>
              <a:rPr sz="1800" spc="-30" dirty="0">
                <a:latin typeface="Carlito"/>
                <a:cs typeface="Carlito"/>
              </a:rPr>
              <a:t> </a:t>
            </a:r>
            <a:r>
              <a:rPr sz="1800" spc="-25" dirty="0">
                <a:latin typeface="Carlito"/>
                <a:cs typeface="Carlito"/>
              </a:rPr>
              <a:t>in </a:t>
            </a:r>
            <a:r>
              <a:rPr sz="1800" dirty="0">
                <a:latin typeface="Carlito"/>
                <a:cs typeface="Carlito"/>
              </a:rPr>
              <a:t>the</a:t>
            </a:r>
            <a:r>
              <a:rPr sz="1800" spc="-20" dirty="0">
                <a:latin typeface="Carlito"/>
                <a:cs typeface="Carlito"/>
              </a:rPr>
              <a:t> </a:t>
            </a:r>
            <a:r>
              <a:rPr sz="1800" dirty="0">
                <a:latin typeface="Carlito"/>
                <a:cs typeface="Carlito"/>
              </a:rPr>
              <a:t>STL</a:t>
            </a:r>
            <a:r>
              <a:rPr sz="1800" spc="-35" dirty="0">
                <a:latin typeface="Carlito"/>
                <a:cs typeface="Carlito"/>
              </a:rPr>
              <a:t> </a:t>
            </a:r>
            <a:r>
              <a:rPr sz="1800" spc="-10" dirty="0">
                <a:latin typeface="Carlito"/>
                <a:cs typeface="Carlito"/>
              </a:rPr>
              <a:t>file.</a:t>
            </a:r>
            <a:endParaRPr sz="1800" dirty="0">
              <a:latin typeface="Carlito"/>
              <a:cs typeface="Carlito"/>
            </a:endParaRPr>
          </a:p>
          <a:p>
            <a:pPr>
              <a:lnSpc>
                <a:spcPct val="100000"/>
              </a:lnSpc>
              <a:spcBef>
                <a:spcPts val="560"/>
              </a:spcBef>
              <a:buClr>
                <a:srgbClr val="FD8537"/>
              </a:buClr>
              <a:buFont typeface="Wingdings"/>
              <a:buChar char=""/>
            </a:pPr>
            <a:endParaRPr sz="1800" dirty="0">
              <a:latin typeface="Carlito"/>
              <a:cs typeface="Carlito"/>
            </a:endParaRPr>
          </a:p>
          <a:p>
            <a:pPr marL="287020" marR="288925" indent="-274320">
              <a:lnSpc>
                <a:spcPct val="100000"/>
              </a:lnSpc>
              <a:buClr>
                <a:srgbClr val="FD8537"/>
              </a:buClr>
              <a:buSzPct val="69444"/>
              <a:buFont typeface="Wingdings"/>
              <a:buChar char=""/>
              <a:tabLst>
                <a:tab pos="287020" algn="l"/>
              </a:tabLst>
            </a:pPr>
            <a:r>
              <a:rPr sz="1800" dirty="0">
                <a:latin typeface="Carlito"/>
                <a:cs typeface="Carlito"/>
              </a:rPr>
              <a:t>When</a:t>
            </a:r>
            <a:r>
              <a:rPr sz="1800" spc="-30" dirty="0">
                <a:latin typeface="Carlito"/>
                <a:cs typeface="Carlito"/>
              </a:rPr>
              <a:t> </a:t>
            </a:r>
            <a:r>
              <a:rPr sz="1800" dirty="0">
                <a:latin typeface="Carlito"/>
                <a:cs typeface="Carlito"/>
              </a:rPr>
              <a:t>a</a:t>
            </a:r>
            <a:r>
              <a:rPr sz="1800" spc="-40" dirty="0">
                <a:latin typeface="Carlito"/>
                <a:cs typeface="Carlito"/>
              </a:rPr>
              <a:t> </a:t>
            </a:r>
            <a:r>
              <a:rPr sz="1800" dirty="0">
                <a:latin typeface="Carlito"/>
                <a:cs typeface="Carlito"/>
              </a:rPr>
              <a:t>solid</a:t>
            </a:r>
            <a:r>
              <a:rPr sz="1800" spc="-25" dirty="0">
                <a:latin typeface="Carlito"/>
                <a:cs typeface="Carlito"/>
              </a:rPr>
              <a:t> </a:t>
            </a:r>
            <a:r>
              <a:rPr sz="1800" dirty="0">
                <a:latin typeface="Carlito"/>
                <a:cs typeface="Carlito"/>
              </a:rPr>
              <a:t>model</a:t>
            </a:r>
            <a:r>
              <a:rPr sz="1800" spc="-35" dirty="0">
                <a:latin typeface="Carlito"/>
                <a:cs typeface="Carlito"/>
              </a:rPr>
              <a:t> </a:t>
            </a:r>
            <a:r>
              <a:rPr sz="1800" dirty="0">
                <a:latin typeface="Carlito"/>
                <a:cs typeface="Carlito"/>
              </a:rPr>
              <a:t>is</a:t>
            </a:r>
            <a:r>
              <a:rPr sz="1800" spc="-35" dirty="0">
                <a:latin typeface="Carlito"/>
                <a:cs typeface="Carlito"/>
              </a:rPr>
              <a:t> </a:t>
            </a:r>
            <a:r>
              <a:rPr sz="1800" spc="-10" dirty="0">
                <a:latin typeface="Carlito"/>
                <a:cs typeface="Carlito"/>
              </a:rPr>
              <a:t>converted</a:t>
            </a:r>
            <a:r>
              <a:rPr sz="1800" spc="-45" dirty="0">
                <a:latin typeface="Carlito"/>
                <a:cs typeface="Carlito"/>
              </a:rPr>
              <a:t> </a:t>
            </a:r>
            <a:r>
              <a:rPr sz="1800" dirty="0">
                <a:latin typeface="Carlito"/>
                <a:cs typeface="Carlito"/>
              </a:rPr>
              <a:t>into</a:t>
            </a:r>
            <a:r>
              <a:rPr sz="1800" spc="-30" dirty="0">
                <a:latin typeface="Carlito"/>
                <a:cs typeface="Carlito"/>
              </a:rPr>
              <a:t> </a:t>
            </a:r>
            <a:r>
              <a:rPr sz="1800" dirty="0">
                <a:latin typeface="Carlito"/>
                <a:cs typeface="Carlito"/>
              </a:rPr>
              <a:t>an</a:t>
            </a:r>
            <a:r>
              <a:rPr sz="1800" spc="-45" dirty="0">
                <a:latin typeface="Carlito"/>
                <a:cs typeface="Carlito"/>
              </a:rPr>
              <a:t> </a:t>
            </a:r>
            <a:r>
              <a:rPr sz="1800" dirty="0">
                <a:latin typeface="Carlito"/>
                <a:cs typeface="Carlito"/>
              </a:rPr>
              <a:t>STL</a:t>
            </a:r>
            <a:r>
              <a:rPr sz="1800" spc="-30" dirty="0">
                <a:latin typeface="Carlito"/>
                <a:cs typeface="Carlito"/>
              </a:rPr>
              <a:t> </a:t>
            </a:r>
            <a:r>
              <a:rPr sz="1800" dirty="0">
                <a:latin typeface="Carlito"/>
                <a:cs typeface="Carlito"/>
              </a:rPr>
              <a:t>file,</a:t>
            </a:r>
            <a:r>
              <a:rPr sz="1800" spc="-35" dirty="0">
                <a:latin typeface="Carlito"/>
                <a:cs typeface="Carlito"/>
              </a:rPr>
              <a:t> </a:t>
            </a:r>
            <a:r>
              <a:rPr sz="1800" dirty="0">
                <a:latin typeface="Carlito"/>
                <a:cs typeface="Carlito"/>
              </a:rPr>
              <a:t>all</a:t>
            </a:r>
            <a:r>
              <a:rPr sz="1800" spc="-35" dirty="0">
                <a:latin typeface="Carlito"/>
                <a:cs typeface="Carlito"/>
              </a:rPr>
              <a:t> </a:t>
            </a:r>
            <a:r>
              <a:rPr sz="1800" spc="-10" dirty="0">
                <a:latin typeface="Carlito"/>
                <a:cs typeface="Carlito"/>
              </a:rPr>
              <a:t>features</a:t>
            </a:r>
            <a:r>
              <a:rPr sz="1800" spc="-40" dirty="0">
                <a:latin typeface="Carlito"/>
                <a:cs typeface="Carlito"/>
              </a:rPr>
              <a:t> </a:t>
            </a:r>
            <a:r>
              <a:rPr sz="1800" dirty="0">
                <a:latin typeface="Carlito"/>
                <a:cs typeface="Carlito"/>
              </a:rPr>
              <a:t>are</a:t>
            </a:r>
            <a:r>
              <a:rPr sz="1800" spc="-35" dirty="0">
                <a:latin typeface="Carlito"/>
                <a:cs typeface="Carlito"/>
              </a:rPr>
              <a:t> </a:t>
            </a:r>
            <a:r>
              <a:rPr sz="1800" dirty="0">
                <a:latin typeface="Carlito"/>
                <a:cs typeface="Carlito"/>
              </a:rPr>
              <a:t>consolidated</a:t>
            </a:r>
            <a:r>
              <a:rPr sz="1800" spc="-15" dirty="0">
                <a:latin typeface="Carlito"/>
                <a:cs typeface="Carlito"/>
              </a:rPr>
              <a:t> </a:t>
            </a:r>
            <a:r>
              <a:rPr sz="1800" dirty="0">
                <a:latin typeface="Carlito"/>
                <a:cs typeface="Carlito"/>
              </a:rPr>
              <a:t>into</a:t>
            </a:r>
            <a:r>
              <a:rPr sz="1800" spc="-45" dirty="0">
                <a:latin typeface="Carlito"/>
                <a:cs typeface="Carlito"/>
              </a:rPr>
              <a:t> </a:t>
            </a:r>
            <a:r>
              <a:rPr sz="1800" spc="-25" dirty="0">
                <a:latin typeface="Carlito"/>
                <a:cs typeface="Carlito"/>
              </a:rPr>
              <a:t>one </a:t>
            </a:r>
            <a:r>
              <a:rPr sz="1800" dirty="0">
                <a:latin typeface="Carlito"/>
                <a:cs typeface="Carlito"/>
              </a:rPr>
              <a:t>geometric</a:t>
            </a:r>
            <a:r>
              <a:rPr sz="1800" spc="-50" dirty="0">
                <a:latin typeface="Carlito"/>
                <a:cs typeface="Carlito"/>
              </a:rPr>
              <a:t> </a:t>
            </a:r>
            <a:r>
              <a:rPr sz="1800" dirty="0">
                <a:latin typeface="Carlito"/>
                <a:cs typeface="Carlito"/>
              </a:rPr>
              <a:t>figure.</a:t>
            </a:r>
            <a:r>
              <a:rPr sz="1800" spc="320" dirty="0">
                <a:latin typeface="Carlito"/>
                <a:cs typeface="Carlito"/>
              </a:rPr>
              <a:t> </a:t>
            </a:r>
            <a:r>
              <a:rPr sz="1800" dirty="0">
                <a:latin typeface="Carlito"/>
                <a:cs typeface="Carlito"/>
              </a:rPr>
              <a:t>The</a:t>
            </a:r>
            <a:r>
              <a:rPr sz="1800" spc="-50" dirty="0">
                <a:latin typeface="Carlito"/>
                <a:cs typeface="Carlito"/>
              </a:rPr>
              <a:t> </a:t>
            </a:r>
            <a:r>
              <a:rPr sz="1800" dirty="0">
                <a:latin typeface="Carlito"/>
                <a:cs typeface="Carlito"/>
              </a:rPr>
              <a:t>resulting</a:t>
            </a:r>
            <a:r>
              <a:rPr sz="1800" spc="-40" dirty="0">
                <a:latin typeface="Carlito"/>
                <a:cs typeface="Carlito"/>
              </a:rPr>
              <a:t> </a:t>
            </a:r>
            <a:r>
              <a:rPr sz="1800" dirty="0">
                <a:latin typeface="Carlito"/>
                <a:cs typeface="Carlito"/>
              </a:rPr>
              <a:t>STL</a:t>
            </a:r>
            <a:r>
              <a:rPr sz="1800" spc="-55" dirty="0">
                <a:latin typeface="Carlito"/>
                <a:cs typeface="Carlito"/>
              </a:rPr>
              <a:t> </a:t>
            </a:r>
            <a:r>
              <a:rPr sz="1800" dirty="0">
                <a:latin typeface="Carlito"/>
                <a:cs typeface="Carlito"/>
              </a:rPr>
              <a:t>file</a:t>
            </a:r>
            <a:r>
              <a:rPr sz="1800" spc="-40" dirty="0">
                <a:latin typeface="Carlito"/>
                <a:cs typeface="Carlito"/>
              </a:rPr>
              <a:t> </a:t>
            </a:r>
            <a:r>
              <a:rPr sz="1800" dirty="0">
                <a:latin typeface="Carlito"/>
                <a:cs typeface="Carlito"/>
              </a:rPr>
              <a:t>does</a:t>
            </a:r>
            <a:r>
              <a:rPr sz="1800" spc="-50" dirty="0">
                <a:latin typeface="Carlito"/>
                <a:cs typeface="Carlito"/>
              </a:rPr>
              <a:t> </a:t>
            </a:r>
            <a:r>
              <a:rPr sz="1800" dirty="0">
                <a:latin typeface="Carlito"/>
                <a:cs typeface="Carlito"/>
              </a:rPr>
              <a:t>not</a:t>
            </a:r>
            <a:r>
              <a:rPr sz="1800" spc="-40" dirty="0">
                <a:latin typeface="Carlito"/>
                <a:cs typeface="Carlito"/>
              </a:rPr>
              <a:t> </a:t>
            </a:r>
            <a:r>
              <a:rPr sz="1800" dirty="0">
                <a:latin typeface="Carlito"/>
                <a:cs typeface="Carlito"/>
              </a:rPr>
              <a:t>allow</a:t>
            </a:r>
            <a:r>
              <a:rPr sz="1800" spc="-40" dirty="0">
                <a:latin typeface="Carlito"/>
                <a:cs typeface="Carlito"/>
              </a:rPr>
              <a:t> </a:t>
            </a:r>
            <a:r>
              <a:rPr sz="1800" dirty="0">
                <a:latin typeface="Carlito"/>
                <a:cs typeface="Carlito"/>
              </a:rPr>
              <a:t>individual</a:t>
            </a:r>
            <a:r>
              <a:rPr sz="1800" spc="-35" dirty="0">
                <a:latin typeface="Carlito"/>
                <a:cs typeface="Carlito"/>
              </a:rPr>
              <a:t> </a:t>
            </a:r>
            <a:r>
              <a:rPr sz="1800" spc="-10" dirty="0">
                <a:latin typeface="Carlito"/>
                <a:cs typeface="Carlito"/>
              </a:rPr>
              <a:t>features</a:t>
            </a:r>
            <a:r>
              <a:rPr sz="1800" spc="-45" dirty="0">
                <a:latin typeface="Carlito"/>
                <a:cs typeface="Carlito"/>
              </a:rPr>
              <a:t> </a:t>
            </a:r>
            <a:r>
              <a:rPr sz="1800" dirty="0">
                <a:latin typeface="Carlito"/>
                <a:cs typeface="Carlito"/>
              </a:rPr>
              <a:t>created</a:t>
            </a:r>
            <a:r>
              <a:rPr sz="1800" spc="-40" dirty="0">
                <a:latin typeface="Carlito"/>
                <a:cs typeface="Carlito"/>
              </a:rPr>
              <a:t> </a:t>
            </a:r>
            <a:r>
              <a:rPr sz="1800" dirty="0">
                <a:latin typeface="Carlito"/>
                <a:cs typeface="Carlito"/>
              </a:rPr>
              <a:t>with</a:t>
            </a:r>
            <a:r>
              <a:rPr sz="1800" spc="-45" dirty="0">
                <a:latin typeface="Carlito"/>
                <a:cs typeface="Carlito"/>
              </a:rPr>
              <a:t> </a:t>
            </a:r>
            <a:r>
              <a:rPr sz="1800" spc="-25" dirty="0">
                <a:latin typeface="Carlito"/>
                <a:cs typeface="Carlito"/>
              </a:rPr>
              <a:t>the </a:t>
            </a:r>
            <a:r>
              <a:rPr sz="1800" spc="-10" dirty="0">
                <a:latin typeface="Carlito"/>
                <a:cs typeface="Carlito"/>
              </a:rPr>
              <a:t>parametric</a:t>
            </a:r>
            <a:r>
              <a:rPr sz="1800" spc="-30" dirty="0">
                <a:latin typeface="Carlito"/>
                <a:cs typeface="Carlito"/>
              </a:rPr>
              <a:t> </a:t>
            </a:r>
            <a:r>
              <a:rPr sz="1800" dirty="0">
                <a:latin typeface="Carlito"/>
                <a:cs typeface="Carlito"/>
              </a:rPr>
              <a:t>modeling</a:t>
            </a:r>
            <a:r>
              <a:rPr sz="1800" spc="-10" dirty="0">
                <a:latin typeface="Carlito"/>
                <a:cs typeface="Carlito"/>
              </a:rPr>
              <a:t> application</a:t>
            </a:r>
            <a:r>
              <a:rPr sz="1800" spc="-20" dirty="0">
                <a:latin typeface="Carlito"/>
                <a:cs typeface="Carlito"/>
              </a:rPr>
              <a:t> </a:t>
            </a:r>
            <a:r>
              <a:rPr sz="1800" dirty="0">
                <a:latin typeface="Carlito"/>
                <a:cs typeface="Carlito"/>
              </a:rPr>
              <a:t>to</a:t>
            </a:r>
            <a:r>
              <a:rPr sz="1800" spc="-35" dirty="0">
                <a:latin typeface="Carlito"/>
                <a:cs typeface="Carlito"/>
              </a:rPr>
              <a:t> </a:t>
            </a:r>
            <a:r>
              <a:rPr sz="1800" dirty="0">
                <a:latin typeface="Carlito"/>
                <a:cs typeface="Carlito"/>
              </a:rPr>
              <a:t>be</a:t>
            </a:r>
            <a:r>
              <a:rPr sz="1800" spc="-20" dirty="0">
                <a:latin typeface="Carlito"/>
                <a:cs typeface="Carlito"/>
              </a:rPr>
              <a:t> </a:t>
            </a:r>
            <a:r>
              <a:rPr sz="1800" spc="-10" dirty="0">
                <a:latin typeface="Carlito"/>
                <a:cs typeface="Carlito"/>
              </a:rPr>
              <a:t>edited.</a:t>
            </a:r>
            <a:endParaRPr sz="1800" dirty="0">
              <a:latin typeface="Carlito"/>
              <a:cs typeface="Carl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z="3000" b="0" cap="small" dirty="0">
                <a:solidFill>
                  <a:srgbClr val="565F6C"/>
                </a:solidFill>
                <a:latin typeface="Arial"/>
                <a:cs typeface="Arial"/>
              </a:rPr>
              <a:t>Inventor</a:t>
            </a:r>
            <a:r>
              <a:rPr sz="3000" b="0" cap="small" spc="65" dirty="0">
                <a:solidFill>
                  <a:srgbClr val="565F6C"/>
                </a:solidFill>
                <a:latin typeface="Arial"/>
                <a:cs typeface="Arial"/>
              </a:rPr>
              <a:t> </a:t>
            </a:r>
            <a:r>
              <a:rPr sz="3000" b="0" cap="small" dirty="0">
                <a:solidFill>
                  <a:srgbClr val="565F6C"/>
                </a:solidFill>
                <a:latin typeface="Arial"/>
                <a:cs typeface="Arial"/>
              </a:rPr>
              <a:t>.stl</a:t>
            </a:r>
            <a:r>
              <a:rPr sz="3000" b="0" cap="small" spc="-25" dirty="0">
                <a:solidFill>
                  <a:srgbClr val="565F6C"/>
                </a:solidFill>
                <a:latin typeface="Arial"/>
                <a:cs typeface="Arial"/>
              </a:rPr>
              <a:t> </a:t>
            </a:r>
            <a:r>
              <a:rPr sz="3000" b="0" cap="small" dirty="0">
                <a:solidFill>
                  <a:srgbClr val="565F6C"/>
                </a:solidFill>
                <a:latin typeface="Arial"/>
                <a:cs typeface="Arial"/>
              </a:rPr>
              <a:t>Save</a:t>
            </a:r>
            <a:r>
              <a:rPr sz="3000" b="0" cap="small" spc="50" dirty="0">
                <a:solidFill>
                  <a:srgbClr val="565F6C"/>
                </a:solidFill>
                <a:latin typeface="Arial"/>
                <a:cs typeface="Arial"/>
              </a:rPr>
              <a:t> </a:t>
            </a:r>
            <a:r>
              <a:rPr sz="3000" b="0" cap="small" spc="-45" dirty="0">
                <a:solidFill>
                  <a:srgbClr val="565F6C"/>
                </a:solidFill>
                <a:latin typeface="Arial"/>
                <a:cs typeface="Arial"/>
              </a:rPr>
              <a:t>Procedure</a:t>
            </a:r>
            <a:endParaRPr sz="30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21</a:t>
            </a:fld>
            <a:endParaRPr spc="-25" dirty="0"/>
          </a:p>
        </p:txBody>
      </p:sp>
      <p:sp>
        <p:nvSpPr>
          <p:cNvPr id="5" name="object 5"/>
          <p:cNvSpPr txBox="1"/>
          <p:nvPr/>
        </p:nvSpPr>
        <p:spPr>
          <a:xfrm>
            <a:off x="1907794" y="6220791"/>
            <a:ext cx="1931035" cy="252729"/>
          </a:xfrm>
          <a:prstGeom prst="rect">
            <a:avLst/>
          </a:prstGeom>
        </p:spPr>
        <p:txBody>
          <a:bodyPr vert="horz" wrap="square" lIns="0" tIns="0" rIns="0" bIns="0" rtlCol="0">
            <a:spAutoFit/>
          </a:bodyPr>
          <a:lstStyle/>
          <a:p>
            <a:pPr marL="12700">
              <a:lnSpc>
                <a:spcPts val="1864"/>
              </a:lnSpc>
            </a:pPr>
            <a:r>
              <a:rPr sz="1600" dirty="0">
                <a:latin typeface="Arial"/>
                <a:cs typeface="Arial"/>
              </a:rPr>
              <a:t>Select</a:t>
            </a:r>
            <a:r>
              <a:rPr sz="1600" spc="-30" dirty="0">
                <a:latin typeface="Arial"/>
                <a:cs typeface="Arial"/>
              </a:rPr>
              <a:t> </a:t>
            </a:r>
            <a:r>
              <a:rPr sz="1600" dirty="0">
                <a:latin typeface="Arial"/>
                <a:cs typeface="Arial"/>
              </a:rPr>
              <a:t>.stl</a:t>
            </a:r>
            <a:r>
              <a:rPr sz="1600" spc="-5" dirty="0">
                <a:latin typeface="Arial"/>
                <a:cs typeface="Arial"/>
              </a:rPr>
              <a:t> </a:t>
            </a:r>
            <a:r>
              <a:rPr sz="1600" dirty="0">
                <a:latin typeface="Arial"/>
                <a:cs typeface="Arial"/>
              </a:rPr>
              <a:t>as</a:t>
            </a:r>
            <a:r>
              <a:rPr sz="1600" spc="-20" dirty="0">
                <a:latin typeface="Arial"/>
                <a:cs typeface="Arial"/>
              </a:rPr>
              <a:t> </a:t>
            </a:r>
            <a:r>
              <a:rPr sz="1600" dirty="0">
                <a:latin typeface="Arial"/>
                <a:cs typeface="Arial"/>
              </a:rPr>
              <a:t>file</a:t>
            </a:r>
            <a:r>
              <a:rPr sz="1600" spc="-35" dirty="0">
                <a:latin typeface="Arial"/>
                <a:cs typeface="Arial"/>
              </a:rPr>
              <a:t> </a:t>
            </a:r>
            <a:r>
              <a:rPr sz="1600" spc="-20" dirty="0">
                <a:latin typeface="Arial"/>
                <a:cs typeface="Arial"/>
              </a:rPr>
              <a:t>type</a:t>
            </a:r>
            <a:endParaRPr sz="1600">
              <a:latin typeface="Arial"/>
              <a:cs typeface="Arial"/>
            </a:endParaRPr>
          </a:p>
        </p:txBody>
      </p:sp>
      <p:sp>
        <p:nvSpPr>
          <p:cNvPr id="3" name="object 3"/>
          <p:cNvSpPr txBox="1"/>
          <p:nvPr/>
        </p:nvSpPr>
        <p:spPr>
          <a:xfrm>
            <a:off x="5718428" y="1474978"/>
            <a:ext cx="1703070" cy="848994"/>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Remember</a:t>
            </a:r>
            <a:r>
              <a:rPr sz="1800" spc="-45" dirty="0">
                <a:latin typeface="Arial"/>
                <a:cs typeface="Arial"/>
              </a:rPr>
              <a:t> </a:t>
            </a:r>
            <a:r>
              <a:rPr sz="1800" spc="-25" dirty="0">
                <a:latin typeface="Arial"/>
                <a:cs typeface="Arial"/>
              </a:rPr>
              <a:t>to </a:t>
            </a:r>
            <a:r>
              <a:rPr sz="1800" dirty="0">
                <a:latin typeface="Arial"/>
                <a:cs typeface="Arial"/>
              </a:rPr>
              <a:t>use</a:t>
            </a:r>
            <a:r>
              <a:rPr sz="1800" spc="-45" dirty="0">
                <a:latin typeface="Arial"/>
                <a:cs typeface="Arial"/>
              </a:rPr>
              <a:t> </a:t>
            </a:r>
            <a:r>
              <a:rPr sz="1800" dirty="0">
                <a:latin typeface="Arial"/>
                <a:cs typeface="Arial"/>
              </a:rPr>
              <a:t>“</a:t>
            </a:r>
            <a:r>
              <a:rPr sz="1800" b="1" dirty="0">
                <a:latin typeface="Arial"/>
                <a:cs typeface="Arial"/>
              </a:rPr>
              <a:t>Save</a:t>
            </a:r>
            <a:r>
              <a:rPr sz="1800" b="1" spc="10" dirty="0">
                <a:latin typeface="Arial"/>
                <a:cs typeface="Arial"/>
              </a:rPr>
              <a:t> </a:t>
            </a:r>
            <a:r>
              <a:rPr sz="1800" b="1" spc="-20" dirty="0">
                <a:latin typeface="Arial"/>
                <a:cs typeface="Arial"/>
              </a:rPr>
              <a:t>Copy </a:t>
            </a:r>
            <a:r>
              <a:rPr sz="1800" b="1" dirty="0">
                <a:latin typeface="Arial"/>
                <a:cs typeface="Arial"/>
              </a:rPr>
              <a:t>As</a:t>
            </a:r>
            <a:r>
              <a:rPr sz="1800" dirty="0">
                <a:latin typeface="Arial"/>
                <a:cs typeface="Arial"/>
              </a:rPr>
              <a:t>”</a:t>
            </a:r>
            <a:r>
              <a:rPr sz="1800" spc="5" dirty="0">
                <a:latin typeface="Arial"/>
                <a:cs typeface="Arial"/>
              </a:rPr>
              <a:t> </a:t>
            </a:r>
            <a:r>
              <a:rPr sz="1800" dirty="0">
                <a:latin typeface="Arial"/>
                <a:cs typeface="Arial"/>
              </a:rPr>
              <a:t>not</a:t>
            </a:r>
            <a:r>
              <a:rPr sz="1800" spc="-35" dirty="0">
                <a:latin typeface="Arial"/>
                <a:cs typeface="Arial"/>
              </a:rPr>
              <a:t> </a:t>
            </a:r>
            <a:r>
              <a:rPr sz="1800" spc="-10" dirty="0">
                <a:latin typeface="Arial"/>
                <a:cs typeface="Arial"/>
              </a:rPr>
              <a:t>“Save.”</a:t>
            </a:r>
            <a:endParaRPr sz="18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891666"/>
            <a:ext cx="4657725" cy="482600"/>
          </a:xfrm>
          <a:prstGeom prst="rect">
            <a:avLst/>
          </a:prstGeom>
        </p:spPr>
        <p:txBody>
          <a:bodyPr vert="horz" wrap="square" lIns="0" tIns="12700" rIns="0" bIns="0" rtlCol="0">
            <a:spAutoFit/>
          </a:bodyPr>
          <a:lstStyle/>
          <a:p>
            <a:pPr marL="12700">
              <a:lnSpc>
                <a:spcPct val="100000"/>
              </a:lnSpc>
              <a:spcBef>
                <a:spcPts val="100"/>
              </a:spcBef>
            </a:pPr>
            <a:r>
              <a:rPr sz="3000" b="0" cap="small" dirty="0">
                <a:solidFill>
                  <a:srgbClr val="565F6C"/>
                </a:solidFill>
                <a:latin typeface="Arial"/>
                <a:cs typeface="Arial"/>
              </a:rPr>
              <a:t>Stereo</a:t>
            </a:r>
            <a:r>
              <a:rPr sz="3000" b="0" cap="small" spc="120" dirty="0">
                <a:solidFill>
                  <a:srgbClr val="565F6C"/>
                </a:solidFill>
                <a:latin typeface="Arial"/>
                <a:cs typeface="Arial"/>
              </a:rPr>
              <a:t> </a:t>
            </a:r>
            <a:r>
              <a:rPr sz="3000" b="0" cap="small" dirty="0">
                <a:solidFill>
                  <a:srgbClr val="565F6C"/>
                </a:solidFill>
                <a:latin typeface="Arial"/>
                <a:cs typeface="Arial"/>
              </a:rPr>
              <a:t>Lithography</a:t>
            </a:r>
            <a:r>
              <a:rPr sz="3000" b="0" cap="small" spc="85" dirty="0">
                <a:solidFill>
                  <a:srgbClr val="565F6C"/>
                </a:solidFill>
                <a:latin typeface="Arial"/>
                <a:cs typeface="Arial"/>
              </a:rPr>
              <a:t> </a:t>
            </a:r>
            <a:r>
              <a:rPr sz="3000" b="0" cap="small" spc="-75" dirty="0">
                <a:solidFill>
                  <a:srgbClr val="565F6C"/>
                </a:solidFill>
                <a:latin typeface="Arial"/>
                <a:cs typeface="Arial"/>
              </a:rPr>
              <a:t>Files</a:t>
            </a:r>
            <a:endParaRPr sz="3000">
              <a:latin typeface="Arial"/>
              <a:cs typeface="Arial"/>
            </a:endParaRPr>
          </a:p>
        </p:txBody>
      </p:sp>
      <p:sp>
        <p:nvSpPr>
          <p:cNvPr id="3" name="object 3"/>
          <p:cNvSpPr txBox="1"/>
          <p:nvPr/>
        </p:nvSpPr>
        <p:spPr>
          <a:xfrm>
            <a:off x="535940" y="1618234"/>
            <a:ext cx="6704965" cy="574675"/>
          </a:xfrm>
          <a:prstGeom prst="rect">
            <a:avLst/>
          </a:prstGeom>
        </p:spPr>
        <p:txBody>
          <a:bodyPr vert="horz" wrap="square" lIns="0" tIns="12700" rIns="0" bIns="0" rtlCol="0">
            <a:spAutoFit/>
          </a:bodyPr>
          <a:lstStyle/>
          <a:p>
            <a:pPr marL="287020" indent="-274320">
              <a:lnSpc>
                <a:spcPct val="100000"/>
              </a:lnSpc>
              <a:spcBef>
                <a:spcPts val="100"/>
              </a:spcBef>
              <a:buClr>
                <a:srgbClr val="FD8537"/>
              </a:buClr>
              <a:buSzPct val="69444"/>
              <a:buFont typeface="Wingdings"/>
              <a:buChar char=""/>
              <a:tabLst>
                <a:tab pos="287020" algn="l"/>
              </a:tabLst>
            </a:pPr>
            <a:r>
              <a:rPr sz="1800" dirty="0">
                <a:latin typeface="Carlito"/>
                <a:cs typeface="Carlito"/>
              </a:rPr>
              <a:t>The</a:t>
            </a:r>
            <a:r>
              <a:rPr sz="1800" spc="-40" dirty="0">
                <a:latin typeface="Carlito"/>
                <a:cs typeface="Carlito"/>
              </a:rPr>
              <a:t> </a:t>
            </a:r>
            <a:r>
              <a:rPr sz="1800" dirty="0">
                <a:latin typeface="Carlito"/>
                <a:cs typeface="Carlito"/>
              </a:rPr>
              <a:t>process</a:t>
            </a:r>
            <a:r>
              <a:rPr sz="1800" spc="-35" dirty="0">
                <a:latin typeface="Carlito"/>
                <a:cs typeface="Carlito"/>
              </a:rPr>
              <a:t> </a:t>
            </a:r>
            <a:r>
              <a:rPr sz="1800" dirty="0">
                <a:latin typeface="Carlito"/>
                <a:cs typeface="Carlito"/>
              </a:rPr>
              <a:t>of</a:t>
            </a:r>
            <a:r>
              <a:rPr sz="1800" spc="-40" dirty="0">
                <a:latin typeface="Carlito"/>
                <a:cs typeface="Carlito"/>
              </a:rPr>
              <a:t> </a:t>
            </a:r>
            <a:r>
              <a:rPr sz="1800" spc="-10" dirty="0">
                <a:latin typeface="Carlito"/>
                <a:cs typeface="Carlito"/>
              </a:rPr>
              <a:t>approximating</a:t>
            </a:r>
            <a:r>
              <a:rPr sz="1800" spc="-25" dirty="0">
                <a:latin typeface="Carlito"/>
                <a:cs typeface="Carlito"/>
              </a:rPr>
              <a:t> </a:t>
            </a:r>
            <a:r>
              <a:rPr sz="1800" dirty="0">
                <a:latin typeface="Carlito"/>
                <a:cs typeface="Carlito"/>
              </a:rPr>
              <a:t>the</a:t>
            </a:r>
            <a:r>
              <a:rPr sz="1800" spc="-35" dirty="0">
                <a:latin typeface="Carlito"/>
                <a:cs typeface="Carlito"/>
              </a:rPr>
              <a:t> </a:t>
            </a:r>
            <a:r>
              <a:rPr sz="1800" dirty="0">
                <a:latin typeface="Carlito"/>
                <a:cs typeface="Carlito"/>
              </a:rPr>
              <a:t>actual</a:t>
            </a:r>
            <a:r>
              <a:rPr sz="1800" spc="-30" dirty="0">
                <a:latin typeface="Carlito"/>
                <a:cs typeface="Carlito"/>
              </a:rPr>
              <a:t> </a:t>
            </a:r>
            <a:r>
              <a:rPr sz="1800" spc="-10" dirty="0">
                <a:latin typeface="Carlito"/>
                <a:cs typeface="Carlito"/>
              </a:rPr>
              <a:t>surfaces</a:t>
            </a:r>
            <a:r>
              <a:rPr sz="1800" spc="-35" dirty="0">
                <a:latin typeface="Carlito"/>
                <a:cs typeface="Carlito"/>
              </a:rPr>
              <a:t> </a:t>
            </a:r>
            <a:r>
              <a:rPr sz="1800" dirty="0">
                <a:latin typeface="Carlito"/>
                <a:cs typeface="Carlito"/>
              </a:rPr>
              <a:t>of</a:t>
            </a:r>
            <a:r>
              <a:rPr sz="1800" spc="-40" dirty="0">
                <a:latin typeface="Carlito"/>
                <a:cs typeface="Carlito"/>
              </a:rPr>
              <a:t> </a:t>
            </a:r>
            <a:r>
              <a:rPr sz="1800" dirty="0">
                <a:latin typeface="Carlito"/>
                <a:cs typeface="Carlito"/>
              </a:rPr>
              <a:t>the</a:t>
            </a:r>
            <a:r>
              <a:rPr sz="1800" spc="-25" dirty="0">
                <a:latin typeface="Carlito"/>
                <a:cs typeface="Carlito"/>
              </a:rPr>
              <a:t> </a:t>
            </a:r>
            <a:r>
              <a:rPr sz="1800" dirty="0">
                <a:latin typeface="Carlito"/>
                <a:cs typeface="Carlito"/>
              </a:rPr>
              <a:t>object</a:t>
            </a:r>
            <a:r>
              <a:rPr sz="1800" spc="-30" dirty="0">
                <a:latin typeface="Carlito"/>
                <a:cs typeface="Carlito"/>
              </a:rPr>
              <a:t> </a:t>
            </a:r>
            <a:r>
              <a:rPr sz="1800" dirty="0">
                <a:latin typeface="Carlito"/>
                <a:cs typeface="Carlito"/>
              </a:rPr>
              <a:t>with</a:t>
            </a:r>
            <a:r>
              <a:rPr sz="1800" spc="-30" dirty="0">
                <a:latin typeface="Carlito"/>
                <a:cs typeface="Carlito"/>
              </a:rPr>
              <a:t> </a:t>
            </a:r>
            <a:r>
              <a:rPr sz="1800" spc="-50" dirty="0">
                <a:latin typeface="Carlito"/>
                <a:cs typeface="Carlito"/>
              </a:rPr>
              <a:t>a</a:t>
            </a:r>
            <a:endParaRPr sz="1800">
              <a:latin typeface="Carlito"/>
              <a:cs typeface="Carlito"/>
            </a:endParaRPr>
          </a:p>
          <a:p>
            <a:pPr marL="287020">
              <a:lnSpc>
                <a:spcPct val="100000"/>
              </a:lnSpc>
            </a:pPr>
            <a:r>
              <a:rPr sz="1800" dirty="0">
                <a:latin typeface="Carlito"/>
                <a:cs typeface="Carlito"/>
              </a:rPr>
              <a:t>closed</a:t>
            </a:r>
            <a:r>
              <a:rPr sz="1800" spc="-25" dirty="0">
                <a:latin typeface="Carlito"/>
                <a:cs typeface="Carlito"/>
              </a:rPr>
              <a:t> </a:t>
            </a:r>
            <a:r>
              <a:rPr sz="1800" dirty="0">
                <a:latin typeface="Carlito"/>
                <a:cs typeface="Carlito"/>
              </a:rPr>
              <a:t>mesh</a:t>
            </a:r>
            <a:r>
              <a:rPr sz="1800" spc="-35" dirty="0">
                <a:latin typeface="Carlito"/>
                <a:cs typeface="Carlito"/>
              </a:rPr>
              <a:t> </a:t>
            </a:r>
            <a:r>
              <a:rPr sz="1800" dirty="0">
                <a:latin typeface="Carlito"/>
                <a:cs typeface="Carlito"/>
              </a:rPr>
              <a:t>of</a:t>
            </a:r>
            <a:r>
              <a:rPr sz="1800" spc="-35" dirty="0">
                <a:latin typeface="Carlito"/>
                <a:cs typeface="Carlito"/>
              </a:rPr>
              <a:t> </a:t>
            </a:r>
            <a:r>
              <a:rPr sz="1800" dirty="0">
                <a:latin typeface="Carlito"/>
                <a:cs typeface="Carlito"/>
              </a:rPr>
              <a:t>triangles</a:t>
            </a:r>
            <a:r>
              <a:rPr sz="1800" spc="-30" dirty="0">
                <a:latin typeface="Carlito"/>
                <a:cs typeface="Carlito"/>
              </a:rPr>
              <a:t> </a:t>
            </a:r>
            <a:r>
              <a:rPr sz="1800" dirty="0">
                <a:latin typeface="Carlito"/>
                <a:cs typeface="Carlito"/>
              </a:rPr>
              <a:t>is</a:t>
            </a:r>
            <a:r>
              <a:rPr sz="1800" spc="-25" dirty="0">
                <a:latin typeface="Carlito"/>
                <a:cs typeface="Carlito"/>
              </a:rPr>
              <a:t> </a:t>
            </a:r>
            <a:r>
              <a:rPr sz="1800" dirty="0">
                <a:latin typeface="Carlito"/>
                <a:cs typeface="Carlito"/>
              </a:rPr>
              <a:t>known</a:t>
            </a:r>
            <a:r>
              <a:rPr sz="1800" spc="-25" dirty="0">
                <a:latin typeface="Carlito"/>
                <a:cs typeface="Carlito"/>
              </a:rPr>
              <a:t> </a:t>
            </a:r>
            <a:r>
              <a:rPr sz="1800" dirty="0">
                <a:latin typeface="Carlito"/>
                <a:cs typeface="Carlito"/>
              </a:rPr>
              <a:t>as</a:t>
            </a:r>
            <a:r>
              <a:rPr sz="1800" spc="-45" dirty="0">
                <a:latin typeface="Carlito"/>
                <a:cs typeface="Carlito"/>
              </a:rPr>
              <a:t> </a:t>
            </a:r>
            <a:r>
              <a:rPr sz="1800" spc="-10" dirty="0">
                <a:latin typeface="Carlito"/>
                <a:cs typeface="Carlito"/>
              </a:rPr>
              <a:t>Tessellation.</a:t>
            </a:r>
            <a:endParaRPr sz="1800">
              <a:latin typeface="Carlito"/>
              <a:cs typeface="Carlito"/>
            </a:endParaRPr>
          </a:p>
        </p:txBody>
      </p:sp>
      <p:sp>
        <p:nvSpPr>
          <p:cNvPr id="4" name="object 4"/>
          <p:cNvSpPr txBox="1"/>
          <p:nvPr/>
        </p:nvSpPr>
        <p:spPr>
          <a:xfrm>
            <a:off x="535940" y="5444438"/>
            <a:ext cx="7011670" cy="848994"/>
          </a:xfrm>
          <a:prstGeom prst="rect">
            <a:avLst/>
          </a:prstGeom>
        </p:spPr>
        <p:txBody>
          <a:bodyPr vert="horz" wrap="square" lIns="0" tIns="12700" rIns="0" bIns="0" rtlCol="0">
            <a:spAutoFit/>
          </a:bodyPr>
          <a:lstStyle/>
          <a:p>
            <a:pPr marL="287020" marR="5080" indent="-274955">
              <a:lnSpc>
                <a:spcPct val="100000"/>
              </a:lnSpc>
              <a:spcBef>
                <a:spcPts val="100"/>
              </a:spcBef>
              <a:buClr>
                <a:srgbClr val="FD8537"/>
              </a:buClr>
              <a:buSzPct val="69444"/>
              <a:buFont typeface="Wingdings"/>
              <a:buChar char=""/>
              <a:tabLst>
                <a:tab pos="287020" algn="l"/>
              </a:tabLst>
            </a:pPr>
            <a:r>
              <a:rPr sz="1800" dirty="0">
                <a:latin typeface="Carlito"/>
                <a:cs typeface="Carlito"/>
              </a:rPr>
              <a:t>When</a:t>
            </a:r>
            <a:r>
              <a:rPr sz="1800" spc="-30" dirty="0">
                <a:latin typeface="Carlito"/>
                <a:cs typeface="Carlito"/>
              </a:rPr>
              <a:t> </a:t>
            </a:r>
            <a:r>
              <a:rPr sz="1800" dirty="0">
                <a:latin typeface="Carlito"/>
                <a:cs typeface="Carlito"/>
              </a:rPr>
              <a:t>the</a:t>
            </a:r>
            <a:r>
              <a:rPr sz="1800" spc="-25" dirty="0">
                <a:latin typeface="Carlito"/>
                <a:cs typeface="Carlito"/>
              </a:rPr>
              <a:t> </a:t>
            </a:r>
            <a:r>
              <a:rPr sz="1800" spc="-10" dirty="0">
                <a:latin typeface="Carlito"/>
                <a:cs typeface="Carlito"/>
              </a:rPr>
              <a:t>tessellated</a:t>
            </a:r>
            <a:r>
              <a:rPr sz="1800" spc="-40" dirty="0">
                <a:latin typeface="Carlito"/>
                <a:cs typeface="Carlito"/>
              </a:rPr>
              <a:t> </a:t>
            </a:r>
            <a:r>
              <a:rPr sz="1800" dirty="0">
                <a:latin typeface="Carlito"/>
                <a:cs typeface="Carlito"/>
              </a:rPr>
              <a:t>STL</a:t>
            </a:r>
            <a:r>
              <a:rPr sz="1800" spc="-45" dirty="0">
                <a:latin typeface="Carlito"/>
                <a:cs typeface="Carlito"/>
              </a:rPr>
              <a:t> </a:t>
            </a:r>
            <a:r>
              <a:rPr sz="1800" dirty="0">
                <a:latin typeface="Carlito"/>
                <a:cs typeface="Carlito"/>
              </a:rPr>
              <a:t>file</a:t>
            </a:r>
            <a:r>
              <a:rPr sz="1800" spc="-25" dirty="0">
                <a:latin typeface="Carlito"/>
                <a:cs typeface="Carlito"/>
              </a:rPr>
              <a:t> </a:t>
            </a:r>
            <a:r>
              <a:rPr sz="1800" dirty="0">
                <a:latin typeface="Carlito"/>
                <a:cs typeface="Carlito"/>
              </a:rPr>
              <a:t>is</a:t>
            </a:r>
            <a:r>
              <a:rPr sz="1800" spc="-35" dirty="0">
                <a:latin typeface="Carlito"/>
                <a:cs typeface="Carlito"/>
              </a:rPr>
              <a:t> </a:t>
            </a:r>
            <a:r>
              <a:rPr sz="1800" dirty="0">
                <a:latin typeface="Carlito"/>
                <a:cs typeface="Carlito"/>
              </a:rPr>
              <a:t>sent</a:t>
            </a:r>
            <a:r>
              <a:rPr sz="1800" spc="-45" dirty="0">
                <a:latin typeface="Carlito"/>
                <a:cs typeface="Carlito"/>
              </a:rPr>
              <a:t> </a:t>
            </a:r>
            <a:r>
              <a:rPr sz="1800" dirty="0">
                <a:latin typeface="Carlito"/>
                <a:cs typeface="Carlito"/>
              </a:rPr>
              <a:t>to</a:t>
            </a:r>
            <a:r>
              <a:rPr sz="1800" spc="-45" dirty="0">
                <a:latin typeface="Carlito"/>
                <a:cs typeface="Carlito"/>
              </a:rPr>
              <a:t> </a:t>
            </a:r>
            <a:r>
              <a:rPr sz="1800" dirty="0">
                <a:latin typeface="Carlito"/>
                <a:cs typeface="Carlito"/>
              </a:rPr>
              <a:t>the</a:t>
            </a:r>
            <a:r>
              <a:rPr sz="1800" spc="-25" dirty="0">
                <a:latin typeface="Carlito"/>
                <a:cs typeface="Carlito"/>
              </a:rPr>
              <a:t> </a:t>
            </a:r>
            <a:r>
              <a:rPr sz="1800" dirty="0">
                <a:latin typeface="Carlito"/>
                <a:cs typeface="Carlito"/>
              </a:rPr>
              <a:t>rapid</a:t>
            </a:r>
            <a:r>
              <a:rPr sz="1800" spc="-40" dirty="0">
                <a:latin typeface="Carlito"/>
                <a:cs typeface="Carlito"/>
              </a:rPr>
              <a:t> </a:t>
            </a:r>
            <a:r>
              <a:rPr sz="1800" dirty="0">
                <a:latin typeface="Carlito"/>
                <a:cs typeface="Carlito"/>
              </a:rPr>
              <a:t>prototype</a:t>
            </a:r>
            <a:r>
              <a:rPr sz="1800" spc="-40" dirty="0">
                <a:latin typeface="Carlito"/>
                <a:cs typeface="Carlito"/>
              </a:rPr>
              <a:t> </a:t>
            </a:r>
            <a:r>
              <a:rPr sz="1800" dirty="0">
                <a:latin typeface="Carlito"/>
                <a:cs typeface="Carlito"/>
              </a:rPr>
              <a:t>machine,</a:t>
            </a:r>
            <a:r>
              <a:rPr sz="1800" spc="-25" dirty="0">
                <a:latin typeface="Carlito"/>
                <a:cs typeface="Carlito"/>
              </a:rPr>
              <a:t> the </a:t>
            </a:r>
            <a:r>
              <a:rPr sz="1800" dirty="0">
                <a:latin typeface="Carlito"/>
                <a:cs typeface="Carlito"/>
              </a:rPr>
              <a:t>model</a:t>
            </a:r>
            <a:r>
              <a:rPr sz="1800" spc="-40" dirty="0">
                <a:latin typeface="Carlito"/>
                <a:cs typeface="Carlito"/>
              </a:rPr>
              <a:t> </a:t>
            </a:r>
            <a:r>
              <a:rPr sz="1800" dirty="0">
                <a:latin typeface="Carlito"/>
                <a:cs typeface="Carlito"/>
              </a:rPr>
              <a:t>is</a:t>
            </a:r>
            <a:r>
              <a:rPr sz="1800" spc="-45" dirty="0">
                <a:latin typeface="Carlito"/>
                <a:cs typeface="Carlito"/>
              </a:rPr>
              <a:t> </a:t>
            </a:r>
            <a:r>
              <a:rPr sz="1800" dirty="0">
                <a:latin typeface="Carlito"/>
                <a:cs typeface="Carlito"/>
              </a:rPr>
              <a:t>sliced</a:t>
            </a:r>
            <a:r>
              <a:rPr sz="1800" spc="-30" dirty="0">
                <a:latin typeface="Carlito"/>
                <a:cs typeface="Carlito"/>
              </a:rPr>
              <a:t> </a:t>
            </a:r>
            <a:r>
              <a:rPr sz="1800" dirty="0">
                <a:latin typeface="Carlito"/>
                <a:cs typeface="Carlito"/>
              </a:rPr>
              <a:t>into</a:t>
            </a:r>
            <a:r>
              <a:rPr sz="1800" spc="-50" dirty="0">
                <a:latin typeface="Carlito"/>
                <a:cs typeface="Carlito"/>
              </a:rPr>
              <a:t> </a:t>
            </a:r>
            <a:r>
              <a:rPr sz="1800" dirty="0">
                <a:latin typeface="Carlito"/>
                <a:cs typeface="Carlito"/>
              </a:rPr>
              <a:t>multiple</a:t>
            </a:r>
            <a:r>
              <a:rPr sz="1800" spc="-25" dirty="0">
                <a:latin typeface="Carlito"/>
                <a:cs typeface="Carlito"/>
              </a:rPr>
              <a:t> </a:t>
            </a:r>
            <a:r>
              <a:rPr sz="1800" spc="-10" dirty="0">
                <a:latin typeface="Carlito"/>
                <a:cs typeface="Carlito"/>
              </a:rPr>
              <a:t>horizontal</a:t>
            </a:r>
            <a:r>
              <a:rPr sz="1800" spc="-25" dirty="0">
                <a:latin typeface="Carlito"/>
                <a:cs typeface="Carlito"/>
              </a:rPr>
              <a:t> </a:t>
            </a:r>
            <a:r>
              <a:rPr sz="1800" spc="-10" dirty="0">
                <a:latin typeface="Carlito"/>
                <a:cs typeface="Carlito"/>
              </a:rPr>
              <a:t>layers</a:t>
            </a:r>
            <a:r>
              <a:rPr sz="1800" spc="-45" dirty="0">
                <a:latin typeface="Carlito"/>
                <a:cs typeface="Carlito"/>
              </a:rPr>
              <a:t> </a:t>
            </a:r>
            <a:r>
              <a:rPr sz="1800" dirty="0">
                <a:latin typeface="Carlito"/>
                <a:cs typeface="Carlito"/>
              </a:rPr>
              <a:t>that</a:t>
            </a:r>
            <a:r>
              <a:rPr sz="1800" spc="-50" dirty="0">
                <a:latin typeface="Carlito"/>
                <a:cs typeface="Carlito"/>
              </a:rPr>
              <a:t> </a:t>
            </a:r>
            <a:r>
              <a:rPr sz="1800" dirty="0">
                <a:latin typeface="Carlito"/>
                <a:cs typeface="Carlito"/>
              </a:rPr>
              <a:t>are</a:t>
            </a:r>
            <a:r>
              <a:rPr sz="1800" spc="-30" dirty="0">
                <a:latin typeface="Carlito"/>
                <a:cs typeface="Carlito"/>
              </a:rPr>
              <a:t> </a:t>
            </a:r>
            <a:r>
              <a:rPr sz="1800" dirty="0">
                <a:latin typeface="Carlito"/>
                <a:cs typeface="Carlito"/>
              </a:rPr>
              <a:t>later</a:t>
            </a:r>
            <a:r>
              <a:rPr sz="1800" spc="-45" dirty="0">
                <a:latin typeface="Carlito"/>
                <a:cs typeface="Carlito"/>
              </a:rPr>
              <a:t> </a:t>
            </a:r>
            <a:r>
              <a:rPr sz="1800" spc="-10" dirty="0">
                <a:latin typeface="Carlito"/>
                <a:cs typeface="Carlito"/>
              </a:rPr>
              <a:t>reproduced physically</a:t>
            </a:r>
            <a:r>
              <a:rPr sz="1800" spc="-15" dirty="0">
                <a:latin typeface="Carlito"/>
                <a:cs typeface="Carlito"/>
              </a:rPr>
              <a:t> </a:t>
            </a:r>
            <a:r>
              <a:rPr sz="1800" dirty="0">
                <a:latin typeface="Carlito"/>
                <a:cs typeface="Carlito"/>
              </a:rPr>
              <a:t>by</a:t>
            </a:r>
            <a:r>
              <a:rPr sz="1800" spc="-20" dirty="0">
                <a:latin typeface="Carlito"/>
                <a:cs typeface="Carlito"/>
              </a:rPr>
              <a:t> </a:t>
            </a:r>
            <a:r>
              <a:rPr sz="1800" dirty="0">
                <a:latin typeface="Carlito"/>
                <a:cs typeface="Carlito"/>
              </a:rPr>
              <a:t>the</a:t>
            </a:r>
            <a:r>
              <a:rPr sz="1800" spc="-10" dirty="0">
                <a:latin typeface="Carlito"/>
                <a:cs typeface="Carlito"/>
              </a:rPr>
              <a:t> device.</a:t>
            </a:r>
            <a:endParaRPr sz="1800">
              <a:latin typeface="Carlito"/>
              <a:cs typeface="Carlito"/>
            </a:endParaRPr>
          </a:p>
        </p:txBody>
      </p:sp>
      <p:pic>
        <p:nvPicPr>
          <p:cNvPr id="5" name="object 5"/>
          <p:cNvPicPr/>
          <p:nvPr/>
        </p:nvPicPr>
        <p:blipFill>
          <a:blip r:embed="rId2" cstate="print"/>
          <a:stretch>
            <a:fillRect/>
          </a:stretch>
        </p:blipFill>
        <p:spPr>
          <a:xfrm>
            <a:off x="1847950" y="2676780"/>
            <a:ext cx="2269345" cy="2407465"/>
          </a:xfrm>
          <a:prstGeom prst="rect">
            <a:avLst/>
          </a:prstGeom>
        </p:spPr>
      </p:pic>
      <p:pic>
        <p:nvPicPr>
          <p:cNvPr id="6" name="object 6"/>
          <p:cNvPicPr/>
          <p:nvPr/>
        </p:nvPicPr>
        <p:blipFill>
          <a:blip r:embed="rId3" cstate="print"/>
          <a:stretch>
            <a:fillRect/>
          </a:stretch>
        </p:blipFill>
        <p:spPr>
          <a:xfrm>
            <a:off x="4762569" y="2686187"/>
            <a:ext cx="2287385" cy="2441908"/>
          </a:xfrm>
          <a:prstGeom prst="rect">
            <a:avLst/>
          </a:prstGeom>
        </p:spPr>
      </p:pic>
      <p:sp>
        <p:nvSpPr>
          <p:cNvPr id="7" name="object 7"/>
          <p:cNvSpPr txBox="1"/>
          <p:nvPr/>
        </p:nvSpPr>
        <p:spPr>
          <a:xfrm>
            <a:off x="8322691" y="5870549"/>
            <a:ext cx="224154" cy="239395"/>
          </a:xfrm>
          <a:prstGeom prst="rect">
            <a:avLst/>
          </a:prstGeom>
        </p:spPr>
        <p:txBody>
          <a:bodyPr vert="horz" wrap="square" lIns="0" tIns="12700" rIns="0" bIns="0" rtlCol="0">
            <a:spAutoFit/>
          </a:bodyPr>
          <a:lstStyle/>
          <a:p>
            <a:pPr marL="12700">
              <a:lnSpc>
                <a:spcPct val="100000"/>
              </a:lnSpc>
              <a:spcBef>
                <a:spcPts val="100"/>
              </a:spcBef>
            </a:pPr>
            <a:r>
              <a:rPr sz="1400" b="1" spc="-25" dirty="0">
                <a:solidFill>
                  <a:srgbClr val="FFFFFF"/>
                </a:solidFill>
                <a:latin typeface="Arial"/>
                <a:cs typeface="Arial"/>
              </a:rPr>
              <a:t>19</a:t>
            </a:r>
            <a:endParaRPr sz="14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4907"/>
            <a:ext cx="4140200" cy="483234"/>
          </a:xfrm>
          <a:prstGeom prst="rect">
            <a:avLst/>
          </a:prstGeom>
        </p:spPr>
        <p:txBody>
          <a:bodyPr vert="horz" wrap="square" lIns="0" tIns="12700" rIns="0" bIns="0" rtlCol="0">
            <a:spAutoFit/>
          </a:bodyPr>
          <a:lstStyle/>
          <a:p>
            <a:pPr marL="12700">
              <a:lnSpc>
                <a:spcPct val="100000"/>
              </a:lnSpc>
              <a:spcBef>
                <a:spcPts val="100"/>
              </a:spcBef>
              <a:tabLst>
                <a:tab pos="1004569" algn="l"/>
              </a:tabLst>
            </a:pPr>
            <a:r>
              <a:rPr sz="3000" b="0" cap="small" spc="-25" dirty="0">
                <a:solidFill>
                  <a:srgbClr val="565F6C"/>
                </a:solidFill>
                <a:latin typeface="Arial"/>
                <a:cs typeface="Arial"/>
              </a:rPr>
              <a:t>Why</a:t>
            </a:r>
            <a:r>
              <a:rPr sz="3000" b="0" cap="small" dirty="0">
                <a:solidFill>
                  <a:srgbClr val="565F6C"/>
                </a:solidFill>
                <a:latin typeface="Arial"/>
                <a:cs typeface="Arial"/>
              </a:rPr>
              <a:t>	.STL</a:t>
            </a:r>
            <a:r>
              <a:rPr sz="3000" b="0" cap="small" spc="-120" dirty="0">
                <a:solidFill>
                  <a:srgbClr val="565F6C"/>
                </a:solidFill>
                <a:latin typeface="Arial"/>
                <a:cs typeface="Arial"/>
              </a:rPr>
              <a:t> </a:t>
            </a:r>
            <a:r>
              <a:rPr sz="3000" b="0" cap="small" dirty="0">
                <a:solidFill>
                  <a:srgbClr val="565F6C"/>
                </a:solidFill>
                <a:latin typeface="Arial"/>
                <a:cs typeface="Arial"/>
              </a:rPr>
              <a:t>file</a:t>
            </a:r>
            <a:r>
              <a:rPr sz="3000" b="0" cap="small" spc="165" dirty="0">
                <a:solidFill>
                  <a:srgbClr val="565F6C"/>
                </a:solidFill>
                <a:latin typeface="Arial"/>
                <a:cs typeface="Arial"/>
              </a:rPr>
              <a:t> </a:t>
            </a:r>
            <a:r>
              <a:rPr sz="3000" b="0" cap="small" spc="-65" dirty="0">
                <a:solidFill>
                  <a:srgbClr val="565F6C"/>
                </a:solidFill>
                <a:latin typeface="Arial"/>
                <a:cs typeface="Arial"/>
              </a:rPr>
              <a:t>format?</a:t>
            </a:r>
            <a:endParaRPr sz="3000">
              <a:latin typeface="Arial"/>
              <a:cs typeface="Arial"/>
            </a:endParaRPr>
          </a:p>
        </p:txBody>
      </p:sp>
      <p:sp>
        <p:nvSpPr>
          <p:cNvPr id="3" name="object 3"/>
          <p:cNvSpPr txBox="1"/>
          <p:nvPr/>
        </p:nvSpPr>
        <p:spPr>
          <a:xfrm>
            <a:off x="535940" y="627634"/>
            <a:ext cx="7812405" cy="2251075"/>
          </a:xfrm>
          <a:prstGeom prst="rect">
            <a:avLst/>
          </a:prstGeom>
        </p:spPr>
        <p:txBody>
          <a:bodyPr vert="horz" wrap="square" lIns="0" tIns="12700" rIns="0" bIns="0" rtlCol="0">
            <a:spAutoFit/>
          </a:bodyPr>
          <a:lstStyle/>
          <a:p>
            <a:pPr marL="287020" indent="-274320">
              <a:lnSpc>
                <a:spcPct val="100000"/>
              </a:lnSpc>
              <a:spcBef>
                <a:spcPts val="100"/>
              </a:spcBef>
              <a:buClr>
                <a:srgbClr val="FD8537"/>
              </a:buClr>
              <a:buSzPct val="69444"/>
              <a:buFont typeface="Wingdings"/>
              <a:buChar char=""/>
              <a:tabLst>
                <a:tab pos="287020" algn="l"/>
              </a:tabLst>
            </a:pPr>
            <a:r>
              <a:rPr sz="1800" dirty="0">
                <a:latin typeface="Carlito"/>
                <a:cs typeface="Carlito"/>
              </a:rPr>
              <a:t>The</a:t>
            </a:r>
            <a:r>
              <a:rPr sz="1800" spc="-35" dirty="0">
                <a:latin typeface="Carlito"/>
                <a:cs typeface="Carlito"/>
              </a:rPr>
              <a:t> </a:t>
            </a:r>
            <a:r>
              <a:rPr sz="1800" dirty="0">
                <a:latin typeface="Carlito"/>
                <a:cs typeface="Carlito"/>
              </a:rPr>
              <a:t>STL</a:t>
            </a:r>
            <a:r>
              <a:rPr sz="1800" spc="-25" dirty="0">
                <a:latin typeface="Carlito"/>
                <a:cs typeface="Carlito"/>
              </a:rPr>
              <a:t> </a:t>
            </a:r>
            <a:r>
              <a:rPr sz="1800" dirty="0">
                <a:latin typeface="Carlito"/>
                <a:cs typeface="Carlito"/>
              </a:rPr>
              <a:t>files</a:t>
            </a:r>
            <a:r>
              <a:rPr sz="1800" spc="-30" dirty="0">
                <a:latin typeface="Carlito"/>
                <a:cs typeface="Carlito"/>
              </a:rPr>
              <a:t> </a:t>
            </a:r>
            <a:r>
              <a:rPr sz="1800" spc="-10" dirty="0">
                <a:latin typeface="Carlito"/>
                <a:cs typeface="Carlito"/>
              </a:rPr>
              <a:t>translate</a:t>
            </a:r>
            <a:r>
              <a:rPr sz="1800" spc="-30" dirty="0">
                <a:latin typeface="Carlito"/>
                <a:cs typeface="Carlito"/>
              </a:rPr>
              <a:t> </a:t>
            </a:r>
            <a:r>
              <a:rPr sz="1800" dirty="0">
                <a:latin typeface="Carlito"/>
                <a:cs typeface="Carlito"/>
              </a:rPr>
              <a:t>the</a:t>
            </a:r>
            <a:r>
              <a:rPr sz="1800" spc="-20" dirty="0">
                <a:latin typeface="Carlito"/>
                <a:cs typeface="Carlito"/>
              </a:rPr>
              <a:t> </a:t>
            </a:r>
            <a:r>
              <a:rPr sz="1800" dirty="0">
                <a:latin typeface="Carlito"/>
                <a:cs typeface="Carlito"/>
              </a:rPr>
              <a:t>part</a:t>
            </a:r>
            <a:r>
              <a:rPr sz="1800" spc="-35" dirty="0">
                <a:latin typeface="Carlito"/>
                <a:cs typeface="Carlito"/>
              </a:rPr>
              <a:t> </a:t>
            </a:r>
            <a:r>
              <a:rPr sz="1800" dirty="0">
                <a:latin typeface="Carlito"/>
                <a:cs typeface="Carlito"/>
              </a:rPr>
              <a:t>geometry</a:t>
            </a:r>
            <a:r>
              <a:rPr sz="1800" spc="-35" dirty="0">
                <a:latin typeface="Carlito"/>
                <a:cs typeface="Carlito"/>
              </a:rPr>
              <a:t> </a:t>
            </a:r>
            <a:r>
              <a:rPr sz="1800" dirty="0">
                <a:latin typeface="Carlito"/>
                <a:cs typeface="Carlito"/>
              </a:rPr>
              <a:t>from</a:t>
            </a:r>
            <a:r>
              <a:rPr sz="1800" spc="-30" dirty="0">
                <a:latin typeface="Carlito"/>
                <a:cs typeface="Carlito"/>
              </a:rPr>
              <a:t> </a:t>
            </a:r>
            <a:r>
              <a:rPr sz="1800" dirty="0">
                <a:latin typeface="Carlito"/>
                <a:cs typeface="Carlito"/>
              </a:rPr>
              <a:t>a</a:t>
            </a:r>
            <a:r>
              <a:rPr sz="1800" spc="-30" dirty="0">
                <a:latin typeface="Carlito"/>
                <a:cs typeface="Carlito"/>
              </a:rPr>
              <a:t> </a:t>
            </a:r>
            <a:r>
              <a:rPr sz="1800" dirty="0">
                <a:latin typeface="Carlito"/>
                <a:cs typeface="Carlito"/>
              </a:rPr>
              <a:t>CAD</a:t>
            </a:r>
            <a:r>
              <a:rPr sz="1800" spc="-25" dirty="0">
                <a:latin typeface="Carlito"/>
                <a:cs typeface="Carlito"/>
              </a:rPr>
              <a:t> </a:t>
            </a:r>
            <a:r>
              <a:rPr sz="1800" spc="-10" dirty="0">
                <a:latin typeface="Carlito"/>
                <a:cs typeface="Carlito"/>
              </a:rPr>
              <a:t>system</a:t>
            </a:r>
            <a:r>
              <a:rPr sz="1800" spc="-40" dirty="0">
                <a:latin typeface="Carlito"/>
                <a:cs typeface="Carlito"/>
              </a:rPr>
              <a:t> </a:t>
            </a:r>
            <a:r>
              <a:rPr sz="1800" dirty="0">
                <a:latin typeface="Carlito"/>
                <a:cs typeface="Carlito"/>
              </a:rPr>
              <a:t>to</a:t>
            </a:r>
            <a:r>
              <a:rPr sz="1800" spc="-40" dirty="0">
                <a:latin typeface="Carlito"/>
                <a:cs typeface="Carlito"/>
              </a:rPr>
              <a:t> </a:t>
            </a:r>
            <a:r>
              <a:rPr sz="1800" dirty="0">
                <a:latin typeface="Carlito"/>
                <a:cs typeface="Carlito"/>
              </a:rPr>
              <a:t>the</a:t>
            </a:r>
            <a:r>
              <a:rPr sz="1800" spc="-15" dirty="0">
                <a:latin typeface="Carlito"/>
                <a:cs typeface="Carlito"/>
              </a:rPr>
              <a:t> </a:t>
            </a:r>
            <a:r>
              <a:rPr sz="1800" dirty="0">
                <a:latin typeface="Carlito"/>
                <a:cs typeface="Carlito"/>
              </a:rPr>
              <a:t>RP</a:t>
            </a:r>
            <a:r>
              <a:rPr sz="1800" spc="-45" dirty="0">
                <a:latin typeface="Carlito"/>
                <a:cs typeface="Carlito"/>
              </a:rPr>
              <a:t> </a:t>
            </a:r>
            <a:r>
              <a:rPr sz="1800" spc="-10" dirty="0">
                <a:latin typeface="Carlito"/>
                <a:cs typeface="Carlito"/>
              </a:rPr>
              <a:t>machine.</a:t>
            </a:r>
            <a:endParaRPr sz="1800">
              <a:latin typeface="Carlito"/>
              <a:cs typeface="Carlito"/>
            </a:endParaRPr>
          </a:p>
          <a:p>
            <a:pPr>
              <a:lnSpc>
                <a:spcPct val="100000"/>
              </a:lnSpc>
              <a:spcBef>
                <a:spcPts val="1160"/>
              </a:spcBef>
              <a:buClr>
                <a:srgbClr val="FD8537"/>
              </a:buClr>
              <a:buFont typeface="Wingdings"/>
              <a:buChar char=""/>
            </a:pPr>
            <a:endParaRPr sz="1800">
              <a:latin typeface="Carlito"/>
              <a:cs typeface="Carlito"/>
            </a:endParaRPr>
          </a:p>
          <a:p>
            <a:pPr marL="287020" marR="5080" indent="-274955">
              <a:lnSpc>
                <a:spcPct val="100000"/>
              </a:lnSpc>
              <a:buClr>
                <a:srgbClr val="FD8537"/>
              </a:buClr>
              <a:buSzPct val="69444"/>
              <a:buFont typeface="Wingdings"/>
              <a:buChar char=""/>
              <a:tabLst>
                <a:tab pos="287020" algn="l"/>
              </a:tabLst>
            </a:pPr>
            <a:r>
              <a:rPr sz="1800" dirty="0">
                <a:latin typeface="Carlito"/>
                <a:cs typeface="Carlito"/>
              </a:rPr>
              <a:t>Universal</a:t>
            </a:r>
            <a:r>
              <a:rPr sz="1800" spc="-45" dirty="0">
                <a:latin typeface="Carlito"/>
                <a:cs typeface="Carlito"/>
              </a:rPr>
              <a:t> </a:t>
            </a:r>
            <a:r>
              <a:rPr sz="1800" dirty="0">
                <a:latin typeface="Carlito"/>
                <a:cs typeface="Carlito"/>
              </a:rPr>
              <a:t>file</a:t>
            </a:r>
            <a:r>
              <a:rPr sz="1800" spc="-25" dirty="0">
                <a:latin typeface="Carlito"/>
                <a:cs typeface="Carlito"/>
              </a:rPr>
              <a:t> </a:t>
            </a:r>
            <a:r>
              <a:rPr sz="1800" dirty="0">
                <a:latin typeface="Carlito"/>
                <a:cs typeface="Carlito"/>
              </a:rPr>
              <a:t>format</a:t>
            </a:r>
            <a:r>
              <a:rPr sz="1800" spc="-45" dirty="0">
                <a:latin typeface="Carlito"/>
                <a:cs typeface="Carlito"/>
              </a:rPr>
              <a:t> </a:t>
            </a:r>
            <a:r>
              <a:rPr sz="1800" dirty="0">
                <a:latin typeface="Carlito"/>
                <a:cs typeface="Carlito"/>
              </a:rPr>
              <a:t>that</a:t>
            </a:r>
            <a:r>
              <a:rPr sz="1800" spc="-40" dirty="0">
                <a:latin typeface="Carlito"/>
                <a:cs typeface="Carlito"/>
              </a:rPr>
              <a:t> </a:t>
            </a:r>
            <a:r>
              <a:rPr sz="1800" dirty="0">
                <a:latin typeface="Carlito"/>
                <a:cs typeface="Carlito"/>
              </a:rPr>
              <a:t>every</a:t>
            </a:r>
            <a:r>
              <a:rPr sz="1800" spc="-55" dirty="0">
                <a:latin typeface="Carlito"/>
                <a:cs typeface="Carlito"/>
              </a:rPr>
              <a:t> </a:t>
            </a:r>
            <a:r>
              <a:rPr sz="1800" spc="-10" dirty="0">
                <a:latin typeface="Carlito"/>
                <a:cs typeface="Carlito"/>
              </a:rPr>
              <a:t>system</a:t>
            </a:r>
            <a:r>
              <a:rPr sz="1800" spc="-45" dirty="0">
                <a:latin typeface="Carlito"/>
                <a:cs typeface="Carlito"/>
              </a:rPr>
              <a:t> </a:t>
            </a:r>
            <a:r>
              <a:rPr sz="1800" dirty="0">
                <a:latin typeface="Carlito"/>
                <a:cs typeface="Carlito"/>
              </a:rPr>
              <a:t>needs</a:t>
            </a:r>
            <a:r>
              <a:rPr sz="1800" spc="-40" dirty="0">
                <a:latin typeface="Carlito"/>
                <a:cs typeface="Carlito"/>
              </a:rPr>
              <a:t> </a:t>
            </a:r>
            <a:r>
              <a:rPr sz="1800" dirty="0">
                <a:latin typeface="Carlito"/>
                <a:cs typeface="Carlito"/>
              </a:rPr>
              <a:t>to</a:t>
            </a:r>
            <a:r>
              <a:rPr sz="1800" spc="-40" dirty="0">
                <a:latin typeface="Carlito"/>
                <a:cs typeface="Carlito"/>
              </a:rPr>
              <a:t> </a:t>
            </a:r>
            <a:r>
              <a:rPr sz="1800" dirty="0">
                <a:latin typeface="Carlito"/>
                <a:cs typeface="Carlito"/>
              </a:rPr>
              <a:t>be</a:t>
            </a:r>
            <a:r>
              <a:rPr sz="1800" spc="-25" dirty="0">
                <a:latin typeface="Carlito"/>
                <a:cs typeface="Carlito"/>
              </a:rPr>
              <a:t> </a:t>
            </a:r>
            <a:r>
              <a:rPr sz="1800" dirty="0">
                <a:latin typeface="Carlito"/>
                <a:cs typeface="Carlito"/>
              </a:rPr>
              <a:t>able</a:t>
            </a:r>
            <a:r>
              <a:rPr sz="1800" spc="-25" dirty="0">
                <a:latin typeface="Carlito"/>
                <a:cs typeface="Carlito"/>
              </a:rPr>
              <a:t> </a:t>
            </a:r>
            <a:r>
              <a:rPr sz="1800" dirty="0">
                <a:latin typeface="Carlito"/>
                <a:cs typeface="Carlito"/>
              </a:rPr>
              <a:t>to</a:t>
            </a:r>
            <a:r>
              <a:rPr sz="1800" spc="-45" dirty="0">
                <a:latin typeface="Carlito"/>
                <a:cs typeface="Carlito"/>
              </a:rPr>
              <a:t> </a:t>
            </a:r>
            <a:r>
              <a:rPr sz="1800" dirty="0">
                <a:latin typeface="Carlito"/>
                <a:cs typeface="Carlito"/>
              </a:rPr>
              <a:t>produce</a:t>
            </a:r>
            <a:r>
              <a:rPr sz="1800" spc="-25" dirty="0">
                <a:latin typeface="Carlito"/>
                <a:cs typeface="Carlito"/>
              </a:rPr>
              <a:t> </a:t>
            </a:r>
            <a:r>
              <a:rPr sz="1800" dirty="0">
                <a:latin typeface="Carlito"/>
                <a:cs typeface="Carlito"/>
              </a:rPr>
              <a:t>so</a:t>
            </a:r>
            <a:r>
              <a:rPr sz="1800" spc="-40" dirty="0">
                <a:latin typeface="Carlito"/>
                <a:cs typeface="Carlito"/>
              </a:rPr>
              <a:t> </a:t>
            </a:r>
            <a:r>
              <a:rPr sz="1800" dirty="0">
                <a:latin typeface="Carlito"/>
                <a:cs typeface="Carlito"/>
              </a:rPr>
              <a:t>that</a:t>
            </a:r>
            <a:r>
              <a:rPr sz="1800" spc="-45" dirty="0">
                <a:latin typeface="Carlito"/>
                <a:cs typeface="Carlito"/>
              </a:rPr>
              <a:t> </a:t>
            </a:r>
            <a:r>
              <a:rPr sz="1800" dirty="0">
                <a:latin typeface="Carlito"/>
                <a:cs typeface="Carlito"/>
              </a:rPr>
              <a:t>an</a:t>
            </a:r>
            <a:r>
              <a:rPr sz="1800" spc="-45" dirty="0">
                <a:latin typeface="Carlito"/>
                <a:cs typeface="Carlito"/>
              </a:rPr>
              <a:t> </a:t>
            </a:r>
            <a:r>
              <a:rPr sz="1800" spc="-25" dirty="0">
                <a:latin typeface="Carlito"/>
                <a:cs typeface="Carlito"/>
              </a:rPr>
              <a:t>RP </a:t>
            </a:r>
            <a:r>
              <a:rPr sz="1800" dirty="0">
                <a:latin typeface="Carlito"/>
                <a:cs typeface="Carlito"/>
              </a:rPr>
              <a:t>machine</a:t>
            </a:r>
            <a:r>
              <a:rPr sz="1800" spc="-40" dirty="0">
                <a:latin typeface="Carlito"/>
                <a:cs typeface="Carlito"/>
              </a:rPr>
              <a:t> </a:t>
            </a:r>
            <a:r>
              <a:rPr sz="1800" dirty="0">
                <a:latin typeface="Carlito"/>
                <a:cs typeface="Carlito"/>
              </a:rPr>
              <a:t>can</a:t>
            </a:r>
            <a:r>
              <a:rPr sz="1800" spc="-40" dirty="0">
                <a:latin typeface="Carlito"/>
                <a:cs typeface="Carlito"/>
              </a:rPr>
              <a:t> </a:t>
            </a:r>
            <a:r>
              <a:rPr sz="1800" dirty="0">
                <a:latin typeface="Carlito"/>
                <a:cs typeface="Carlito"/>
              </a:rPr>
              <a:t>process</a:t>
            </a:r>
            <a:r>
              <a:rPr sz="1800" spc="320" dirty="0">
                <a:latin typeface="Carlito"/>
                <a:cs typeface="Carlito"/>
              </a:rPr>
              <a:t> </a:t>
            </a:r>
            <a:r>
              <a:rPr sz="1800" spc="-10" dirty="0">
                <a:latin typeface="Carlito"/>
                <a:cs typeface="Carlito"/>
              </a:rPr>
              <a:t>model.</a:t>
            </a:r>
            <a:endParaRPr sz="1800">
              <a:latin typeface="Carlito"/>
              <a:cs typeface="Carlito"/>
            </a:endParaRPr>
          </a:p>
          <a:p>
            <a:pPr>
              <a:lnSpc>
                <a:spcPct val="100000"/>
              </a:lnSpc>
              <a:spcBef>
                <a:spcPts val="1165"/>
              </a:spcBef>
              <a:buClr>
                <a:srgbClr val="FD8537"/>
              </a:buClr>
              <a:buFont typeface="Wingdings"/>
              <a:buChar char=""/>
            </a:pPr>
            <a:endParaRPr sz="1800">
              <a:latin typeface="Carlito"/>
              <a:cs typeface="Carlito"/>
            </a:endParaRPr>
          </a:p>
          <a:p>
            <a:pPr marL="287020" marR="541655" indent="-274955">
              <a:lnSpc>
                <a:spcPct val="100000"/>
              </a:lnSpc>
              <a:buClr>
                <a:srgbClr val="FD8537"/>
              </a:buClr>
              <a:buSzPct val="69444"/>
              <a:buFont typeface="Wingdings"/>
              <a:buChar char=""/>
              <a:tabLst>
                <a:tab pos="287020" algn="l"/>
              </a:tabLst>
            </a:pPr>
            <a:r>
              <a:rPr sz="1800" dirty="0">
                <a:latin typeface="Carlito"/>
                <a:cs typeface="Carlito"/>
              </a:rPr>
              <a:t>Slicing</a:t>
            </a:r>
            <a:r>
              <a:rPr sz="1800" spc="-10" dirty="0">
                <a:latin typeface="Carlito"/>
                <a:cs typeface="Carlito"/>
              </a:rPr>
              <a:t> </a:t>
            </a:r>
            <a:r>
              <a:rPr sz="1800" dirty="0">
                <a:latin typeface="Carlito"/>
                <a:cs typeface="Carlito"/>
              </a:rPr>
              <a:t>a</a:t>
            </a:r>
            <a:r>
              <a:rPr sz="1800" spc="-40" dirty="0">
                <a:latin typeface="Carlito"/>
                <a:cs typeface="Carlito"/>
              </a:rPr>
              <a:t> </a:t>
            </a:r>
            <a:r>
              <a:rPr sz="1800" dirty="0">
                <a:latin typeface="Carlito"/>
                <a:cs typeface="Carlito"/>
              </a:rPr>
              <a:t>part</a:t>
            </a:r>
            <a:r>
              <a:rPr sz="1800" spc="-25" dirty="0">
                <a:latin typeface="Carlito"/>
                <a:cs typeface="Carlito"/>
              </a:rPr>
              <a:t> </a:t>
            </a:r>
            <a:r>
              <a:rPr sz="1800" dirty="0">
                <a:latin typeface="Carlito"/>
                <a:cs typeface="Carlito"/>
              </a:rPr>
              <a:t>is</a:t>
            </a:r>
            <a:r>
              <a:rPr sz="1800" spc="-35" dirty="0">
                <a:latin typeface="Carlito"/>
                <a:cs typeface="Carlito"/>
              </a:rPr>
              <a:t> </a:t>
            </a:r>
            <a:r>
              <a:rPr sz="1800" dirty="0">
                <a:latin typeface="Carlito"/>
                <a:cs typeface="Carlito"/>
              </a:rPr>
              <a:t>easier</a:t>
            </a:r>
            <a:r>
              <a:rPr sz="1800" spc="-30" dirty="0">
                <a:latin typeface="Carlito"/>
                <a:cs typeface="Carlito"/>
              </a:rPr>
              <a:t> </a:t>
            </a:r>
            <a:r>
              <a:rPr sz="1800" spc="-10" dirty="0">
                <a:latin typeface="Carlito"/>
                <a:cs typeface="Carlito"/>
              </a:rPr>
              <a:t>compared</a:t>
            </a:r>
            <a:r>
              <a:rPr sz="1800" spc="-20" dirty="0">
                <a:latin typeface="Carlito"/>
                <a:cs typeface="Carlito"/>
              </a:rPr>
              <a:t> </a:t>
            </a:r>
            <a:r>
              <a:rPr sz="1800" dirty="0">
                <a:latin typeface="Carlito"/>
                <a:cs typeface="Carlito"/>
              </a:rPr>
              <a:t>to</a:t>
            </a:r>
            <a:r>
              <a:rPr sz="1800" spc="-35" dirty="0">
                <a:latin typeface="Carlito"/>
                <a:cs typeface="Carlito"/>
              </a:rPr>
              <a:t> </a:t>
            </a:r>
            <a:r>
              <a:rPr sz="1800" dirty="0">
                <a:latin typeface="Carlito"/>
                <a:cs typeface="Carlito"/>
              </a:rPr>
              <a:t>other</a:t>
            </a:r>
            <a:r>
              <a:rPr sz="1800" spc="-25" dirty="0">
                <a:latin typeface="Carlito"/>
                <a:cs typeface="Carlito"/>
              </a:rPr>
              <a:t> </a:t>
            </a:r>
            <a:r>
              <a:rPr sz="1800" dirty="0">
                <a:latin typeface="Carlito"/>
                <a:cs typeface="Carlito"/>
              </a:rPr>
              <a:t>methods</a:t>
            </a:r>
            <a:r>
              <a:rPr sz="1800" spc="-25" dirty="0">
                <a:latin typeface="Carlito"/>
                <a:cs typeface="Carlito"/>
              </a:rPr>
              <a:t> </a:t>
            </a:r>
            <a:r>
              <a:rPr sz="1800" dirty="0">
                <a:latin typeface="Carlito"/>
                <a:cs typeface="Carlito"/>
              </a:rPr>
              <a:t>such</a:t>
            </a:r>
            <a:r>
              <a:rPr sz="1800" spc="-40" dirty="0">
                <a:latin typeface="Carlito"/>
                <a:cs typeface="Carlito"/>
              </a:rPr>
              <a:t> </a:t>
            </a:r>
            <a:r>
              <a:rPr sz="1800" dirty="0">
                <a:latin typeface="Carlito"/>
                <a:cs typeface="Carlito"/>
              </a:rPr>
              <a:t>as</a:t>
            </a:r>
            <a:r>
              <a:rPr sz="1800" spc="-25" dirty="0">
                <a:latin typeface="Carlito"/>
                <a:cs typeface="Carlito"/>
              </a:rPr>
              <a:t> </a:t>
            </a:r>
            <a:r>
              <a:rPr sz="1800" dirty="0">
                <a:latin typeface="Carlito"/>
                <a:cs typeface="Carlito"/>
              </a:rPr>
              <a:t>B-rep</a:t>
            </a:r>
            <a:r>
              <a:rPr sz="1800" spc="-35" dirty="0">
                <a:latin typeface="Carlito"/>
                <a:cs typeface="Carlito"/>
              </a:rPr>
              <a:t> </a:t>
            </a:r>
            <a:r>
              <a:rPr sz="1800" spc="-10" dirty="0">
                <a:latin typeface="Carlito"/>
                <a:cs typeface="Carlito"/>
              </a:rPr>
              <a:t>(boundary representation)</a:t>
            </a:r>
            <a:r>
              <a:rPr sz="1800" spc="-35" dirty="0">
                <a:latin typeface="Carlito"/>
                <a:cs typeface="Carlito"/>
              </a:rPr>
              <a:t> </a:t>
            </a:r>
            <a:r>
              <a:rPr sz="1800" dirty="0">
                <a:latin typeface="Carlito"/>
                <a:cs typeface="Carlito"/>
              </a:rPr>
              <a:t>and</a:t>
            </a:r>
            <a:r>
              <a:rPr sz="1800" spc="-25" dirty="0">
                <a:latin typeface="Carlito"/>
                <a:cs typeface="Carlito"/>
              </a:rPr>
              <a:t> </a:t>
            </a:r>
            <a:r>
              <a:rPr sz="1800" dirty="0">
                <a:latin typeface="Carlito"/>
                <a:cs typeface="Carlito"/>
              </a:rPr>
              <a:t>CSG</a:t>
            </a:r>
            <a:r>
              <a:rPr sz="1800" spc="-35" dirty="0">
                <a:latin typeface="Carlito"/>
                <a:cs typeface="Carlito"/>
              </a:rPr>
              <a:t> </a:t>
            </a:r>
            <a:r>
              <a:rPr sz="1800" spc="-10" dirty="0">
                <a:latin typeface="Carlito"/>
                <a:cs typeface="Carlito"/>
              </a:rPr>
              <a:t>(constructive</a:t>
            </a:r>
            <a:r>
              <a:rPr sz="1800" spc="-15" dirty="0">
                <a:latin typeface="Carlito"/>
                <a:cs typeface="Carlito"/>
              </a:rPr>
              <a:t> </a:t>
            </a:r>
            <a:r>
              <a:rPr sz="1800" dirty="0">
                <a:latin typeface="Carlito"/>
                <a:cs typeface="Carlito"/>
              </a:rPr>
              <a:t>solid</a:t>
            </a:r>
            <a:r>
              <a:rPr sz="1800" spc="-30" dirty="0">
                <a:latin typeface="Carlito"/>
                <a:cs typeface="Carlito"/>
              </a:rPr>
              <a:t> </a:t>
            </a:r>
            <a:r>
              <a:rPr sz="1800" spc="-10" dirty="0">
                <a:latin typeface="Carlito"/>
                <a:cs typeface="Carlito"/>
              </a:rPr>
              <a:t>geometry)</a:t>
            </a:r>
            <a:endParaRPr sz="1800">
              <a:latin typeface="Carlito"/>
              <a:cs typeface="Carlito"/>
            </a:endParaRPr>
          </a:p>
        </p:txBody>
      </p:sp>
      <p:pic>
        <p:nvPicPr>
          <p:cNvPr id="4" name="object 4"/>
          <p:cNvPicPr/>
          <p:nvPr/>
        </p:nvPicPr>
        <p:blipFill>
          <a:blip r:embed="rId2" cstate="print"/>
          <a:stretch>
            <a:fillRect/>
          </a:stretch>
        </p:blipFill>
        <p:spPr>
          <a:xfrm>
            <a:off x="914400" y="3581400"/>
            <a:ext cx="6477000" cy="3276598"/>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23</a:t>
            </a:fld>
            <a:endParaRPr spc="-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6200"/>
            <a:ext cx="5560060" cy="482600"/>
          </a:xfrm>
          <a:prstGeom prst="rect">
            <a:avLst/>
          </a:prstGeom>
        </p:spPr>
        <p:txBody>
          <a:bodyPr vert="horz" wrap="square" lIns="0" tIns="12700" rIns="0" bIns="0" rtlCol="0">
            <a:spAutoFit/>
          </a:bodyPr>
          <a:lstStyle/>
          <a:p>
            <a:pPr marL="12700">
              <a:lnSpc>
                <a:spcPct val="100000"/>
              </a:lnSpc>
              <a:spcBef>
                <a:spcPts val="100"/>
              </a:spcBef>
            </a:pPr>
            <a:r>
              <a:rPr sz="3000" cap="small" dirty="0">
                <a:solidFill>
                  <a:srgbClr val="565F6C"/>
                </a:solidFill>
                <a:latin typeface="Arial"/>
                <a:cs typeface="Arial"/>
              </a:rPr>
              <a:t>RP</a:t>
            </a:r>
            <a:r>
              <a:rPr sz="3000" cap="small" spc="-60" dirty="0">
                <a:solidFill>
                  <a:srgbClr val="565F6C"/>
                </a:solidFill>
                <a:latin typeface="Arial"/>
                <a:cs typeface="Arial"/>
              </a:rPr>
              <a:t> </a:t>
            </a:r>
            <a:r>
              <a:rPr sz="3000" cap="small" dirty="0">
                <a:solidFill>
                  <a:srgbClr val="565F6C"/>
                </a:solidFill>
                <a:latin typeface="Arial"/>
                <a:cs typeface="Arial"/>
              </a:rPr>
              <a:t>–</a:t>
            </a:r>
            <a:r>
              <a:rPr sz="3000" cap="small" spc="-60" dirty="0">
                <a:solidFill>
                  <a:srgbClr val="565F6C"/>
                </a:solidFill>
                <a:latin typeface="Arial"/>
                <a:cs typeface="Arial"/>
              </a:rPr>
              <a:t> </a:t>
            </a:r>
            <a:r>
              <a:rPr sz="3000" cap="small" dirty="0">
                <a:solidFill>
                  <a:srgbClr val="565F6C"/>
                </a:solidFill>
                <a:latin typeface="Arial"/>
                <a:cs typeface="Arial"/>
              </a:rPr>
              <a:t>Two</a:t>
            </a:r>
            <a:r>
              <a:rPr sz="3000" cap="small" spc="155" dirty="0">
                <a:solidFill>
                  <a:srgbClr val="565F6C"/>
                </a:solidFill>
                <a:latin typeface="Arial"/>
                <a:cs typeface="Arial"/>
              </a:rPr>
              <a:t> </a:t>
            </a:r>
            <a:r>
              <a:rPr sz="3000" cap="small" dirty="0">
                <a:solidFill>
                  <a:srgbClr val="565F6C"/>
                </a:solidFill>
                <a:latin typeface="Arial"/>
                <a:cs typeface="Arial"/>
              </a:rPr>
              <a:t>Basic</a:t>
            </a:r>
            <a:r>
              <a:rPr sz="3000" cap="small" spc="165" dirty="0">
                <a:solidFill>
                  <a:srgbClr val="565F6C"/>
                </a:solidFill>
                <a:latin typeface="Arial"/>
                <a:cs typeface="Arial"/>
              </a:rPr>
              <a:t> </a:t>
            </a:r>
            <a:r>
              <a:rPr sz="3000" cap="small" spc="-30" dirty="0">
                <a:solidFill>
                  <a:srgbClr val="565F6C"/>
                </a:solidFill>
                <a:latin typeface="Arial"/>
                <a:cs typeface="Arial"/>
              </a:rPr>
              <a:t>Categories</a:t>
            </a:r>
            <a:endParaRPr sz="30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24</a:t>
            </a:fld>
            <a:endParaRPr spc="-25" dirty="0"/>
          </a:p>
        </p:txBody>
      </p:sp>
      <p:sp>
        <p:nvSpPr>
          <p:cNvPr id="3" name="object 3"/>
          <p:cNvSpPr txBox="1"/>
          <p:nvPr/>
        </p:nvSpPr>
        <p:spPr>
          <a:xfrm>
            <a:off x="307340" y="609600"/>
            <a:ext cx="8378190" cy="5950988"/>
          </a:xfrm>
          <a:prstGeom prst="rect">
            <a:avLst/>
          </a:prstGeom>
        </p:spPr>
        <p:txBody>
          <a:bodyPr vert="horz" wrap="square" lIns="0" tIns="137795" rIns="0" bIns="0" rtlCol="0">
            <a:spAutoFit/>
          </a:bodyPr>
          <a:lstStyle/>
          <a:p>
            <a:pPr marL="266700" indent="-254000">
              <a:lnSpc>
                <a:spcPct val="100000"/>
              </a:lnSpc>
              <a:spcBef>
                <a:spcPts val="1085"/>
              </a:spcBef>
              <a:buAutoNum type="arabicPeriod"/>
              <a:tabLst>
                <a:tab pos="266700" algn="l"/>
              </a:tabLst>
            </a:pPr>
            <a:r>
              <a:rPr sz="1800" dirty="0">
                <a:latin typeface="Arial"/>
                <a:cs typeface="Arial"/>
              </a:rPr>
              <a:t>Material</a:t>
            </a:r>
            <a:r>
              <a:rPr sz="1800" spc="-25" dirty="0">
                <a:latin typeface="Arial"/>
                <a:cs typeface="Arial"/>
              </a:rPr>
              <a:t> </a:t>
            </a:r>
            <a:r>
              <a:rPr sz="1800" dirty="0">
                <a:latin typeface="Arial"/>
                <a:cs typeface="Arial"/>
              </a:rPr>
              <a:t>removal</a:t>
            </a:r>
            <a:r>
              <a:rPr sz="1800" spc="-25" dirty="0">
                <a:latin typeface="Arial"/>
                <a:cs typeface="Arial"/>
              </a:rPr>
              <a:t> </a:t>
            </a:r>
            <a:r>
              <a:rPr sz="1800" dirty="0">
                <a:latin typeface="Arial"/>
                <a:cs typeface="Arial"/>
              </a:rPr>
              <a:t>RP</a:t>
            </a:r>
            <a:r>
              <a:rPr sz="1800" spc="-60" dirty="0">
                <a:latin typeface="Arial"/>
                <a:cs typeface="Arial"/>
              </a:rPr>
              <a:t> </a:t>
            </a:r>
            <a:r>
              <a:rPr sz="1800" spc="-50" dirty="0">
                <a:latin typeface="Arial"/>
                <a:cs typeface="Arial"/>
              </a:rPr>
              <a:t>–</a:t>
            </a:r>
            <a:endParaRPr lang="en-IN" spc="-50" dirty="0">
              <a:latin typeface="Arial"/>
              <a:cs typeface="Arial"/>
            </a:endParaRPr>
          </a:p>
          <a:p>
            <a:pPr algn="l">
              <a:buFont typeface="Arial" panose="020B0604020202020204" pitchFamily="34" charset="0"/>
              <a:buChar char="•"/>
            </a:pPr>
            <a:r>
              <a:rPr lang="en-US" sz="2000" b="0" i="0" dirty="0">
                <a:solidFill>
                  <a:schemeClr val="tx1"/>
                </a:solidFill>
                <a:effectLst/>
                <a:latin typeface="Söhne"/>
              </a:rPr>
              <a:t>In Material Removal RP, the process involves selectively removing material from a larger block or form to shape the final prototype. This is also known as subtractive manufacturing.</a:t>
            </a:r>
          </a:p>
          <a:p>
            <a:pPr algn="l"/>
            <a:r>
              <a:rPr lang="en-US" sz="2000" b="1" i="0" dirty="0">
                <a:solidFill>
                  <a:schemeClr val="tx1"/>
                </a:solidFill>
                <a:effectLst/>
                <a:latin typeface="Söhne"/>
              </a:rPr>
              <a:t>Example: CNC Machining (Computer Numerical Control Machining)</a:t>
            </a:r>
            <a:endParaRPr lang="en-US" sz="2000" b="0" i="0" dirty="0">
              <a:solidFill>
                <a:schemeClr val="tx1"/>
              </a:solidFill>
              <a:effectLst/>
              <a:latin typeface="Söhne"/>
            </a:endParaRPr>
          </a:p>
          <a:p>
            <a:pPr algn="l">
              <a:buFont typeface="Arial" panose="020B0604020202020204" pitchFamily="34" charset="0"/>
              <a:buChar char="•"/>
            </a:pPr>
            <a:r>
              <a:rPr lang="en-US" sz="2000" b="1" i="0" dirty="0">
                <a:solidFill>
                  <a:schemeClr val="tx1"/>
                </a:solidFill>
                <a:effectLst/>
                <a:latin typeface="Söhne"/>
              </a:rPr>
              <a:t>Process:</a:t>
            </a:r>
            <a:endParaRPr lang="en-US" sz="2000" b="0" i="0" dirty="0">
              <a:solidFill>
                <a:schemeClr val="tx1"/>
              </a:solidFill>
              <a:effectLst/>
              <a:latin typeface="Söhne"/>
            </a:endParaRPr>
          </a:p>
          <a:p>
            <a:pPr marL="742950" lvl="1" indent="-285750" algn="l">
              <a:buFont typeface="Arial" panose="020B0604020202020204" pitchFamily="34" charset="0"/>
              <a:buChar char="•"/>
            </a:pPr>
            <a:r>
              <a:rPr lang="en-US" sz="2000" b="0" i="0" dirty="0">
                <a:solidFill>
                  <a:schemeClr val="tx1"/>
                </a:solidFill>
                <a:effectLst/>
                <a:latin typeface="Söhne"/>
              </a:rPr>
              <a:t>A computer-controlled machine tool (such as a milling machine or lathe) removes material from a solid block or billet.</a:t>
            </a:r>
          </a:p>
          <a:p>
            <a:pPr marL="742950" lvl="1" indent="-285750" algn="l">
              <a:buFont typeface="Arial" panose="020B0604020202020204" pitchFamily="34" charset="0"/>
              <a:buChar char="•"/>
            </a:pPr>
            <a:r>
              <a:rPr lang="en-US" sz="2000" b="0" i="0" dirty="0">
                <a:solidFill>
                  <a:schemeClr val="tx1"/>
                </a:solidFill>
                <a:effectLst/>
                <a:latin typeface="Söhne"/>
              </a:rPr>
              <a:t>The tool follows a programmed path to cut away excess material, layer by layer, until the final prototype is achieved.</a:t>
            </a:r>
          </a:p>
          <a:p>
            <a:pPr algn="l">
              <a:buFont typeface="Arial" panose="020B0604020202020204" pitchFamily="34" charset="0"/>
              <a:buChar char="•"/>
            </a:pPr>
            <a:r>
              <a:rPr lang="en-US" sz="2000" b="1" i="0" dirty="0">
                <a:solidFill>
                  <a:schemeClr val="tx1"/>
                </a:solidFill>
                <a:effectLst/>
                <a:latin typeface="Söhne"/>
              </a:rPr>
              <a:t>Materials:</a:t>
            </a:r>
            <a:endParaRPr lang="en-US" sz="2000" b="0" i="0" dirty="0">
              <a:solidFill>
                <a:schemeClr val="tx1"/>
              </a:solidFill>
              <a:effectLst/>
              <a:latin typeface="Söhne"/>
            </a:endParaRPr>
          </a:p>
          <a:p>
            <a:pPr marL="742950" lvl="1" indent="-285750" algn="l">
              <a:buFont typeface="Arial" panose="020B0604020202020204" pitchFamily="34" charset="0"/>
              <a:buChar char="•"/>
            </a:pPr>
            <a:r>
              <a:rPr lang="en-US" sz="2000" b="0" i="0" dirty="0">
                <a:solidFill>
                  <a:schemeClr val="tx1"/>
                </a:solidFill>
                <a:effectLst/>
                <a:latin typeface="Söhne"/>
              </a:rPr>
              <a:t>Metals, plastics, and composites are commonly used in CNC machining.</a:t>
            </a:r>
          </a:p>
          <a:p>
            <a:pPr marL="266700" indent="-254000">
              <a:lnSpc>
                <a:spcPct val="100000"/>
              </a:lnSpc>
              <a:buAutoNum type="arabicPeriod" startAt="2"/>
              <a:tabLst>
                <a:tab pos="266700" algn="l"/>
              </a:tabLst>
            </a:pPr>
            <a:r>
              <a:rPr sz="1800" b="1" dirty="0">
                <a:latin typeface="Arial"/>
                <a:cs typeface="Arial"/>
              </a:rPr>
              <a:t>Material</a:t>
            </a:r>
            <a:r>
              <a:rPr sz="1800" b="1" spc="-25" dirty="0">
                <a:latin typeface="Arial"/>
                <a:cs typeface="Arial"/>
              </a:rPr>
              <a:t> </a:t>
            </a:r>
            <a:r>
              <a:rPr sz="1800" b="1" dirty="0">
                <a:latin typeface="Arial"/>
                <a:cs typeface="Arial"/>
              </a:rPr>
              <a:t>addition</a:t>
            </a:r>
            <a:r>
              <a:rPr sz="1800" b="1" spc="-30" dirty="0">
                <a:latin typeface="Arial"/>
                <a:cs typeface="Arial"/>
              </a:rPr>
              <a:t> </a:t>
            </a:r>
            <a:r>
              <a:rPr sz="1800" b="1" dirty="0">
                <a:latin typeface="Arial"/>
                <a:cs typeface="Arial"/>
              </a:rPr>
              <a:t>RP</a:t>
            </a:r>
            <a:r>
              <a:rPr sz="1800" b="1" spc="-50" dirty="0">
                <a:latin typeface="Arial"/>
                <a:cs typeface="Arial"/>
              </a:rPr>
              <a:t> –</a:t>
            </a:r>
            <a:endParaRPr sz="1800" b="1" dirty="0">
              <a:latin typeface="Arial"/>
              <a:cs typeface="Arial"/>
            </a:endParaRPr>
          </a:p>
          <a:p>
            <a:pPr marL="469900" marR="5080" indent="103505">
              <a:lnSpc>
                <a:spcPts val="1939"/>
              </a:lnSpc>
              <a:spcBef>
                <a:spcPts val="1235"/>
              </a:spcBef>
            </a:pPr>
            <a:r>
              <a:rPr sz="1800" dirty="0">
                <a:latin typeface="Arial"/>
                <a:cs typeface="Arial"/>
              </a:rPr>
              <a:t>Adds</a:t>
            </a:r>
            <a:r>
              <a:rPr sz="1800" spc="180" dirty="0">
                <a:latin typeface="Arial"/>
                <a:cs typeface="Arial"/>
              </a:rPr>
              <a:t> </a:t>
            </a:r>
            <a:r>
              <a:rPr sz="1800" dirty="0">
                <a:latin typeface="Arial"/>
                <a:cs typeface="Arial"/>
              </a:rPr>
              <a:t>layers</a:t>
            </a:r>
            <a:r>
              <a:rPr sz="1800" spc="180" dirty="0">
                <a:latin typeface="Arial"/>
                <a:cs typeface="Arial"/>
              </a:rPr>
              <a:t> </a:t>
            </a:r>
            <a:r>
              <a:rPr sz="1800" dirty="0">
                <a:latin typeface="Arial"/>
                <a:cs typeface="Arial"/>
              </a:rPr>
              <a:t>of</a:t>
            </a:r>
            <a:r>
              <a:rPr sz="1800" spc="185" dirty="0">
                <a:latin typeface="Arial"/>
                <a:cs typeface="Arial"/>
              </a:rPr>
              <a:t> </a:t>
            </a:r>
            <a:r>
              <a:rPr sz="1800" dirty="0">
                <a:latin typeface="Arial"/>
                <a:cs typeface="Arial"/>
              </a:rPr>
              <a:t>material</a:t>
            </a:r>
            <a:r>
              <a:rPr sz="1800" spc="180" dirty="0">
                <a:latin typeface="Arial"/>
                <a:cs typeface="Arial"/>
              </a:rPr>
              <a:t> </a:t>
            </a:r>
            <a:r>
              <a:rPr sz="1800" dirty="0">
                <a:latin typeface="Arial"/>
                <a:cs typeface="Arial"/>
              </a:rPr>
              <a:t>one</a:t>
            </a:r>
            <a:r>
              <a:rPr sz="1800" spc="180" dirty="0">
                <a:latin typeface="Arial"/>
                <a:cs typeface="Arial"/>
              </a:rPr>
              <a:t> </a:t>
            </a:r>
            <a:r>
              <a:rPr sz="1800" dirty="0">
                <a:latin typeface="Arial"/>
                <a:cs typeface="Arial"/>
              </a:rPr>
              <a:t>at</a:t>
            </a:r>
            <a:r>
              <a:rPr sz="1800" spc="185" dirty="0">
                <a:latin typeface="Arial"/>
                <a:cs typeface="Arial"/>
              </a:rPr>
              <a:t> </a:t>
            </a:r>
            <a:r>
              <a:rPr sz="1800" dirty="0">
                <a:latin typeface="Arial"/>
                <a:cs typeface="Arial"/>
              </a:rPr>
              <a:t>a</a:t>
            </a:r>
            <a:r>
              <a:rPr sz="1800" spc="180" dirty="0">
                <a:latin typeface="Arial"/>
                <a:cs typeface="Arial"/>
              </a:rPr>
              <a:t> </a:t>
            </a:r>
            <a:r>
              <a:rPr sz="1800" dirty="0">
                <a:latin typeface="Arial"/>
                <a:cs typeface="Arial"/>
              </a:rPr>
              <a:t>time</a:t>
            </a:r>
            <a:r>
              <a:rPr sz="1800" spc="190" dirty="0">
                <a:latin typeface="Arial"/>
                <a:cs typeface="Arial"/>
              </a:rPr>
              <a:t> </a:t>
            </a:r>
            <a:r>
              <a:rPr sz="1800" dirty="0">
                <a:latin typeface="Arial"/>
                <a:cs typeface="Arial"/>
              </a:rPr>
              <a:t>to</a:t>
            </a:r>
            <a:r>
              <a:rPr sz="1800" spc="180" dirty="0">
                <a:latin typeface="Arial"/>
                <a:cs typeface="Arial"/>
              </a:rPr>
              <a:t> </a:t>
            </a:r>
            <a:r>
              <a:rPr sz="1800" dirty="0">
                <a:latin typeface="Arial"/>
                <a:cs typeface="Arial"/>
              </a:rPr>
              <a:t>build</a:t>
            </a:r>
            <a:r>
              <a:rPr sz="1800" spc="185" dirty="0">
                <a:latin typeface="Arial"/>
                <a:cs typeface="Arial"/>
              </a:rPr>
              <a:t> </a:t>
            </a:r>
            <a:r>
              <a:rPr sz="1800" dirty="0">
                <a:latin typeface="Arial"/>
                <a:cs typeface="Arial"/>
              </a:rPr>
              <a:t>the</a:t>
            </a:r>
            <a:r>
              <a:rPr sz="1800" spc="180" dirty="0">
                <a:latin typeface="Arial"/>
                <a:cs typeface="Arial"/>
              </a:rPr>
              <a:t> </a:t>
            </a:r>
            <a:r>
              <a:rPr sz="1800" dirty="0">
                <a:latin typeface="Arial"/>
                <a:cs typeface="Arial"/>
              </a:rPr>
              <a:t>solid</a:t>
            </a:r>
            <a:r>
              <a:rPr sz="1800" spc="190" dirty="0">
                <a:latin typeface="Arial"/>
                <a:cs typeface="Arial"/>
              </a:rPr>
              <a:t> </a:t>
            </a:r>
            <a:r>
              <a:rPr sz="1800" dirty="0">
                <a:latin typeface="Arial"/>
                <a:cs typeface="Arial"/>
              </a:rPr>
              <a:t>part</a:t>
            </a:r>
            <a:r>
              <a:rPr sz="1800" spc="190" dirty="0">
                <a:latin typeface="Arial"/>
                <a:cs typeface="Arial"/>
              </a:rPr>
              <a:t> </a:t>
            </a:r>
            <a:r>
              <a:rPr sz="1800" dirty="0">
                <a:latin typeface="Arial"/>
                <a:cs typeface="Arial"/>
              </a:rPr>
              <a:t>from</a:t>
            </a:r>
            <a:r>
              <a:rPr sz="1800" spc="195" dirty="0">
                <a:latin typeface="Arial"/>
                <a:cs typeface="Arial"/>
              </a:rPr>
              <a:t> </a:t>
            </a:r>
            <a:r>
              <a:rPr sz="1800" dirty="0">
                <a:latin typeface="Arial"/>
                <a:cs typeface="Arial"/>
              </a:rPr>
              <a:t>bottom</a:t>
            </a:r>
            <a:r>
              <a:rPr sz="1800" spc="170" dirty="0">
                <a:latin typeface="Arial"/>
                <a:cs typeface="Arial"/>
              </a:rPr>
              <a:t> </a:t>
            </a:r>
            <a:r>
              <a:rPr sz="1800" spc="-25" dirty="0">
                <a:latin typeface="Arial"/>
                <a:cs typeface="Arial"/>
              </a:rPr>
              <a:t>to top</a:t>
            </a:r>
            <a:r>
              <a:rPr lang="en-IN" sz="1800" spc="-25" dirty="0">
                <a:latin typeface="Arial"/>
                <a:cs typeface="Arial"/>
              </a:rPr>
              <a:t>. </a:t>
            </a:r>
            <a:r>
              <a:rPr lang="en-IN" b="1" i="0" dirty="0">
                <a:effectLst/>
                <a:latin typeface="Söhne"/>
              </a:rPr>
              <a:t>Example: Stereolithography (SLA) </a:t>
            </a:r>
            <a:r>
              <a:rPr lang="en-US" b="0" i="0" dirty="0">
                <a:solidFill>
                  <a:srgbClr val="374151"/>
                </a:solidFill>
                <a:effectLst/>
                <a:latin typeface="Söhne"/>
              </a:rPr>
              <a:t>Photopolymer resins are commonly used </a:t>
            </a:r>
            <a:endParaRPr lang="en-IN" sz="2000" b="1" i="0" dirty="0">
              <a:effectLst/>
              <a:latin typeface="Söhne"/>
            </a:endParaRPr>
          </a:p>
          <a:p>
            <a:pPr algn="l">
              <a:buFont typeface="Arial" panose="020B0604020202020204" pitchFamily="34" charset="0"/>
              <a:buChar char="•"/>
            </a:pPr>
            <a:r>
              <a:rPr lang="en-US" sz="2000" b="1" i="0" dirty="0">
                <a:solidFill>
                  <a:srgbClr val="374151"/>
                </a:solidFill>
                <a:effectLst/>
                <a:latin typeface="Söhne"/>
              </a:rPr>
              <a:t>Process: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A liquid photopolymer resin is selectively exposed to ultraviolet (UV) light using a laser, solidifying the material layer by layer, until the entire prototype is formed.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52400"/>
            <a:ext cx="6626860" cy="474489"/>
          </a:xfrm>
          <a:prstGeom prst="rect">
            <a:avLst/>
          </a:prstGeom>
        </p:spPr>
        <p:txBody>
          <a:bodyPr vert="horz" wrap="square" lIns="0" tIns="12700" rIns="0" bIns="0" rtlCol="0">
            <a:spAutoFit/>
          </a:bodyPr>
          <a:lstStyle/>
          <a:p>
            <a:pPr marL="12700">
              <a:lnSpc>
                <a:spcPct val="100000"/>
              </a:lnSpc>
              <a:spcBef>
                <a:spcPts val="100"/>
              </a:spcBef>
            </a:pPr>
            <a:r>
              <a:rPr sz="3000" cap="small" dirty="0">
                <a:solidFill>
                  <a:srgbClr val="565F6C"/>
                </a:solidFill>
                <a:latin typeface="Arial"/>
                <a:cs typeface="Arial"/>
              </a:rPr>
              <a:t>Classification</a:t>
            </a:r>
            <a:r>
              <a:rPr sz="3000" cap="small" spc="75" dirty="0">
                <a:solidFill>
                  <a:srgbClr val="565F6C"/>
                </a:solidFill>
                <a:latin typeface="Arial"/>
                <a:cs typeface="Arial"/>
              </a:rPr>
              <a:t> </a:t>
            </a:r>
            <a:r>
              <a:rPr sz="3000" cap="small" dirty="0">
                <a:solidFill>
                  <a:srgbClr val="565F6C"/>
                </a:solidFill>
                <a:latin typeface="Arial"/>
                <a:cs typeface="Arial"/>
              </a:rPr>
              <a:t>of</a:t>
            </a:r>
            <a:r>
              <a:rPr sz="3000" cap="small" spc="70" dirty="0">
                <a:solidFill>
                  <a:srgbClr val="565F6C"/>
                </a:solidFill>
                <a:latin typeface="Arial"/>
                <a:cs typeface="Arial"/>
              </a:rPr>
              <a:t> </a:t>
            </a:r>
            <a:r>
              <a:rPr sz="3000" cap="small" dirty="0">
                <a:solidFill>
                  <a:srgbClr val="565F6C"/>
                </a:solidFill>
                <a:latin typeface="Arial"/>
                <a:cs typeface="Arial"/>
              </a:rPr>
              <a:t>RP</a:t>
            </a:r>
            <a:r>
              <a:rPr sz="3000" cap="small" spc="-160" dirty="0">
                <a:solidFill>
                  <a:srgbClr val="565F6C"/>
                </a:solidFill>
                <a:latin typeface="Arial"/>
                <a:cs typeface="Arial"/>
              </a:rPr>
              <a:t> </a:t>
            </a:r>
            <a:r>
              <a:rPr sz="3000" cap="small" spc="-25" dirty="0">
                <a:solidFill>
                  <a:srgbClr val="565F6C"/>
                </a:solidFill>
                <a:latin typeface="Arial"/>
                <a:cs typeface="Arial"/>
              </a:rPr>
              <a:t>Technologies</a:t>
            </a:r>
            <a:endParaRPr sz="30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25</a:t>
            </a:fld>
            <a:endParaRPr spc="-25" dirty="0"/>
          </a:p>
        </p:txBody>
      </p:sp>
      <p:sp>
        <p:nvSpPr>
          <p:cNvPr id="3" name="object 3"/>
          <p:cNvSpPr txBox="1"/>
          <p:nvPr/>
        </p:nvSpPr>
        <p:spPr>
          <a:xfrm>
            <a:off x="307340" y="762000"/>
            <a:ext cx="8455660" cy="5932393"/>
          </a:xfrm>
          <a:prstGeom prst="rect">
            <a:avLst/>
          </a:prstGeom>
        </p:spPr>
        <p:txBody>
          <a:bodyPr vert="horz" wrap="square" lIns="0" tIns="12700" rIns="0" bIns="0" rtlCol="0">
            <a:spAutoFit/>
          </a:bodyPr>
          <a:lstStyle/>
          <a:p>
            <a:pPr marL="469265" indent="-456565">
              <a:lnSpc>
                <a:spcPct val="100000"/>
              </a:lnSpc>
              <a:spcBef>
                <a:spcPts val="100"/>
              </a:spcBef>
              <a:buClr>
                <a:srgbClr val="FD8537"/>
              </a:buClr>
              <a:buSzPct val="69444"/>
              <a:buFont typeface="Wingdings"/>
              <a:buChar char=""/>
              <a:tabLst>
                <a:tab pos="469265" algn="l"/>
                <a:tab pos="1138555" algn="l"/>
                <a:tab pos="1571625" algn="l"/>
                <a:tab pos="2376805" algn="l"/>
                <a:tab pos="2966720" algn="l"/>
                <a:tab pos="3294379" algn="l"/>
                <a:tab pos="4090035" algn="l"/>
                <a:tab pos="4533265" algn="l"/>
                <a:tab pos="4906645" algn="l"/>
                <a:tab pos="6063615" algn="l"/>
                <a:tab pos="6577330" algn="l"/>
                <a:tab pos="7153275" algn="l"/>
                <a:tab pos="8122920" algn="l"/>
              </a:tabLst>
            </a:pPr>
            <a:r>
              <a:rPr sz="1800" spc="-10" dirty="0">
                <a:latin typeface="Carlito"/>
                <a:cs typeface="Carlito"/>
              </a:rPr>
              <a:t>There</a:t>
            </a:r>
            <a:r>
              <a:rPr sz="1800" dirty="0">
                <a:latin typeface="Carlito"/>
                <a:cs typeface="Carlito"/>
              </a:rPr>
              <a:t>	</a:t>
            </a:r>
            <a:r>
              <a:rPr sz="1800" spc="-25" dirty="0">
                <a:latin typeface="Carlito"/>
                <a:cs typeface="Carlito"/>
              </a:rPr>
              <a:t>are</a:t>
            </a:r>
            <a:r>
              <a:rPr sz="1800" dirty="0">
                <a:latin typeface="Carlito"/>
                <a:cs typeface="Carlito"/>
              </a:rPr>
              <a:t>	</a:t>
            </a:r>
            <a:r>
              <a:rPr sz="1800" spc="-10" dirty="0">
                <a:latin typeface="Carlito"/>
                <a:cs typeface="Carlito"/>
              </a:rPr>
              <a:t>various</a:t>
            </a:r>
            <a:r>
              <a:rPr sz="1800" dirty="0">
                <a:latin typeface="Carlito"/>
                <a:cs typeface="Carlito"/>
              </a:rPr>
              <a:t>	</a:t>
            </a:r>
            <a:r>
              <a:rPr sz="1800" spc="-20" dirty="0">
                <a:latin typeface="Carlito"/>
                <a:cs typeface="Carlito"/>
              </a:rPr>
              <a:t>ways</a:t>
            </a:r>
            <a:r>
              <a:rPr sz="1800" dirty="0">
                <a:latin typeface="Carlito"/>
                <a:cs typeface="Carlito"/>
              </a:rPr>
              <a:t>	</a:t>
            </a:r>
            <a:r>
              <a:rPr sz="1800" spc="-25" dirty="0">
                <a:latin typeface="Carlito"/>
                <a:cs typeface="Carlito"/>
              </a:rPr>
              <a:t>to</a:t>
            </a:r>
            <a:r>
              <a:rPr sz="1800" dirty="0">
                <a:latin typeface="Carlito"/>
                <a:cs typeface="Carlito"/>
              </a:rPr>
              <a:t>	</a:t>
            </a:r>
            <a:r>
              <a:rPr sz="1800" spc="-10" dirty="0">
                <a:latin typeface="Carlito"/>
                <a:cs typeface="Carlito"/>
              </a:rPr>
              <a:t>classify</a:t>
            </a:r>
            <a:r>
              <a:rPr sz="1800" dirty="0">
                <a:latin typeface="Carlito"/>
                <a:cs typeface="Carlito"/>
              </a:rPr>
              <a:t>	</a:t>
            </a:r>
            <a:r>
              <a:rPr sz="1800" spc="-25" dirty="0">
                <a:latin typeface="Carlito"/>
                <a:cs typeface="Carlito"/>
              </a:rPr>
              <a:t>the</a:t>
            </a:r>
            <a:r>
              <a:rPr sz="1800" dirty="0">
                <a:latin typeface="Carlito"/>
                <a:cs typeface="Carlito"/>
              </a:rPr>
              <a:t>	</a:t>
            </a:r>
            <a:r>
              <a:rPr sz="1800" spc="-25" dirty="0">
                <a:latin typeface="Carlito"/>
                <a:cs typeface="Carlito"/>
              </a:rPr>
              <a:t>RP</a:t>
            </a:r>
            <a:r>
              <a:rPr sz="1800" dirty="0">
                <a:latin typeface="Carlito"/>
                <a:cs typeface="Carlito"/>
              </a:rPr>
              <a:t>	</a:t>
            </a:r>
            <a:r>
              <a:rPr sz="1800" spc="-10" dirty="0">
                <a:latin typeface="Carlito"/>
                <a:cs typeface="Carlito"/>
              </a:rPr>
              <a:t>techniques</a:t>
            </a:r>
            <a:r>
              <a:rPr sz="1800" dirty="0">
                <a:latin typeface="Carlito"/>
                <a:cs typeface="Carlito"/>
              </a:rPr>
              <a:t>	</a:t>
            </a:r>
            <a:r>
              <a:rPr sz="1800" spc="-20" dirty="0">
                <a:latin typeface="Carlito"/>
                <a:cs typeface="Carlito"/>
              </a:rPr>
              <a:t>that</a:t>
            </a:r>
            <a:r>
              <a:rPr sz="1800" dirty="0">
                <a:latin typeface="Carlito"/>
                <a:cs typeface="Carlito"/>
              </a:rPr>
              <a:t>	</a:t>
            </a:r>
            <a:r>
              <a:rPr sz="1800" spc="-20" dirty="0">
                <a:latin typeface="Carlito"/>
                <a:cs typeface="Carlito"/>
              </a:rPr>
              <a:t>have</a:t>
            </a:r>
            <a:r>
              <a:rPr sz="1800" dirty="0">
                <a:latin typeface="Carlito"/>
                <a:cs typeface="Carlito"/>
              </a:rPr>
              <a:t>	</a:t>
            </a:r>
            <a:r>
              <a:rPr sz="1800" spc="-10" dirty="0">
                <a:latin typeface="Carlito"/>
                <a:cs typeface="Carlito"/>
              </a:rPr>
              <a:t>currently</a:t>
            </a:r>
            <a:r>
              <a:rPr lang="en-IN" spc="-10" dirty="0">
                <a:latin typeface="Carlito"/>
                <a:cs typeface="Carlito"/>
              </a:rPr>
              <a:t> </a:t>
            </a:r>
            <a:r>
              <a:rPr sz="1800" spc="-20" dirty="0">
                <a:latin typeface="Carlito"/>
                <a:cs typeface="Carlito"/>
              </a:rPr>
              <a:t>been</a:t>
            </a:r>
            <a:r>
              <a:rPr lang="en-IN" sz="1800" spc="-20" dirty="0">
                <a:latin typeface="Carlito"/>
                <a:cs typeface="Carlito"/>
              </a:rPr>
              <a:t> </a:t>
            </a:r>
            <a:r>
              <a:rPr sz="1800" spc="-10" dirty="0">
                <a:latin typeface="Carlito"/>
                <a:cs typeface="Carlito"/>
              </a:rPr>
              <a:t>developed</a:t>
            </a:r>
            <a:endParaRPr sz="1800" dirty="0">
              <a:latin typeface="Carlito"/>
              <a:cs typeface="Carlito"/>
            </a:endParaRPr>
          </a:p>
          <a:p>
            <a:pPr>
              <a:lnSpc>
                <a:spcPct val="100000"/>
              </a:lnSpc>
              <a:spcBef>
                <a:spcPts val="165"/>
              </a:spcBef>
            </a:pPr>
            <a:endParaRPr sz="1800" dirty="0">
              <a:latin typeface="Carlito"/>
              <a:cs typeface="Carlito"/>
            </a:endParaRPr>
          </a:p>
          <a:p>
            <a:pPr marL="469265" indent="-456565">
              <a:lnSpc>
                <a:spcPct val="100000"/>
              </a:lnSpc>
              <a:buClr>
                <a:srgbClr val="FD8537"/>
              </a:buClr>
              <a:buSzPct val="69444"/>
              <a:buFont typeface="Wingdings"/>
              <a:buChar char=""/>
              <a:tabLst>
                <a:tab pos="469265" algn="l"/>
              </a:tabLst>
            </a:pPr>
            <a:r>
              <a:rPr sz="1800" dirty="0">
                <a:latin typeface="Carlito"/>
                <a:cs typeface="Carlito"/>
              </a:rPr>
              <a:t>The</a:t>
            </a:r>
            <a:r>
              <a:rPr sz="1800" spc="-35" dirty="0">
                <a:latin typeface="Carlito"/>
                <a:cs typeface="Carlito"/>
              </a:rPr>
              <a:t> </a:t>
            </a:r>
            <a:r>
              <a:rPr sz="1800" dirty="0">
                <a:latin typeface="Carlito"/>
                <a:cs typeface="Carlito"/>
              </a:rPr>
              <a:t>RP</a:t>
            </a:r>
            <a:r>
              <a:rPr sz="1800" spc="-35" dirty="0">
                <a:latin typeface="Carlito"/>
                <a:cs typeface="Carlito"/>
              </a:rPr>
              <a:t> </a:t>
            </a:r>
            <a:r>
              <a:rPr sz="1800" dirty="0">
                <a:latin typeface="Carlito"/>
                <a:cs typeface="Carlito"/>
              </a:rPr>
              <a:t>classification</a:t>
            </a:r>
            <a:r>
              <a:rPr sz="1800" spc="-30" dirty="0">
                <a:latin typeface="Carlito"/>
                <a:cs typeface="Carlito"/>
              </a:rPr>
              <a:t> </a:t>
            </a:r>
            <a:r>
              <a:rPr sz="1800" dirty="0">
                <a:latin typeface="Carlito"/>
                <a:cs typeface="Carlito"/>
              </a:rPr>
              <a:t>used</a:t>
            </a:r>
            <a:r>
              <a:rPr sz="1800" spc="-30" dirty="0">
                <a:latin typeface="Carlito"/>
                <a:cs typeface="Carlito"/>
              </a:rPr>
              <a:t> </a:t>
            </a:r>
            <a:r>
              <a:rPr sz="1800" dirty="0">
                <a:latin typeface="Carlito"/>
                <a:cs typeface="Carlito"/>
              </a:rPr>
              <a:t>here</a:t>
            </a:r>
            <a:r>
              <a:rPr sz="1800" spc="-30" dirty="0">
                <a:latin typeface="Carlito"/>
                <a:cs typeface="Carlito"/>
              </a:rPr>
              <a:t> </a:t>
            </a:r>
            <a:r>
              <a:rPr sz="1800" dirty="0">
                <a:latin typeface="Carlito"/>
                <a:cs typeface="Carlito"/>
              </a:rPr>
              <a:t>is</a:t>
            </a:r>
            <a:r>
              <a:rPr sz="1800" spc="-35" dirty="0">
                <a:latin typeface="Carlito"/>
                <a:cs typeface="Carlito"/>
              </a:rPr>
              <a:t> </a:t>
            </a:r>
            <a:r>
              <a:rPr sz="1800" dirty="0">
                <a:latin typeface="Carlito"/>
                <a:cs typeface="Carlito"/>
              </a:rPr>
              <a:t>based</a:t>
            </a:r>
            <a:r>
              <a:rPr sz="1800" spc="-30" dirty="0">
                <a:latin typeface="Carlito"/>
                <a:cs typeface="Carlito"/>
              </a:rPr>
              <a:t> </a:t>
            </a:r>
            <a:r>
              <a:rPr sz="1800" dirty="0">
                <a:latin typeface="Carlito"/>
                <a:cs typeface="Carlito"/>
              </a:rPr>
              <a:t>on</a:t>
            </a:r>
            <a:r>
              <a:rPr sz="1800" spc="-25" dirty="0">
                <a:latin typeface="Carlito"/>
                <a:cs typeface="Carlito"/>
              </a:rPr>
              <a:t> </a:t>
            </a:r>
            <a:r>
              <a:rPr sz="1800" dirty="0">
                <a:latin typeface="Carlito"/>
                <a:cs typeface="Carlito"/>
              </a:rPr>
              <a:t>the</a:t>
            </a:r>
            <a:r>
              <a:rPr sz="1800" spc="-40" dirty="0">
                <a:latin typeface="Carlito"/>
                <a:cs typeface="Carlito"/>
              </a:rPr>
              <a:t> </a:t>
            </a:r>
            <a:r>
              <a:rPr sz="1800" dirty="0">
                <a:latin typeface="Carlito"/>
                <a:cs typeface="Carlito"/>
              </a:rPr>
              <a:t>form</a:t>
            </a:r>
            <a:r>
              <a:rPr sz="1800" spc="-40" dirty="0">
                <a:latin typeface="Carlito"/>
                <a:cs typeface="Carlito"/>
              </a:rPr>
              <a:t> </a:t>
            </a:r>
            <a:r>
              <a:rPr sz="1800" dirty="0">
                <a:latin typeface="Carlito"/>
                <a:cs typeface="Carlito"/>
              </a:rPr>
              <a:t>of</a:t>
            </a:r>
            <a:r>
              <a:rPr sz="1800" spc="-25" dirty="0">
                <a:latin typeface="Carlito"/>
                <a:cs typeface="Carlito"/>
              </a:rPr>
              <a:t> </a:t>
            </a:r>
            <a:r>
              <a:rPr sz="1800" dirty="0">
                <a:latin typeface="Carlito"/>
                <a:cs typeface="Carlito"/>
              </a:rPr>
              <a:t>the</a:t>
            </a:r>
            <a:r>
              <a:rPr sz="1800" spc="-35" dirty="0">
                <a:latin typeface="Carlito"/>
                <a:cs typeface="Carlito"/>
              </a:rPr>
              <a:t> </a:t>
            </a:r>
            <a:r>
              <a:rPr sz="1800" dirty="0">
                <a:latin typeface="Carlito"/>
                <a:cs typeface="Carlito"/>
              </a:rPr>
              <a:t>starting</a:t>
            </a:r>
            <a:r>
              <a:rPr sz="1800" spc="-30" dirty="0">
                <a:latin typeface="Carlito"/>
                <a:cs typeface="Carlito"/>
              </a:rPr>
              <a:t> </a:t>
            </a:r>
            <a:r>
              <a:rPr sz="1800" spc="-10" dirty="0">
                <a:latin typeface="Carlito"/>
                <a:cs typeface="Carlito"/>
              </a:rPr>
              <a:t>material:</a:t>
            </a:r>
            <a:endParaRPr sz="1800" dirty="0">
              <a:latin typeface="Carlito"/>
              <a:cs typeface="Carlito"/>
            </a:endParaRPr>
          </a:p>
          <a:p>
            <a:pPr marL="927100" lvl="1" indent="-457200">
              <a:lnSpc>
                <a:spcPct val="100000"/>
              </a:lnSpc>
              <a:spcBef>
                <a:spcPts val="600"/>
              </a:spcBef>
              <a:buClr>
                <a:srgbClr val="FD8537"/>
              </a:buClr>
              <a:buSzPct val="80555"/>
              <a:buAutoNum type="arabicPeriod"/>
              <a:tabLst>
                <a:tab pos="927100" algn="l"/>
              </a:tabLst>
            </a:pPr>
            <a:r>
              <a:rPr sz="1800" spc="-10" dirty="0">
                <a:latin typeface="Carlito"/>
                <a:cs typeface="Carlito"/>
              </a:rPr>
              <a:t>Liquid-based</a:t>
            </a:r>
            <a:endParaRPr sz="1800" dirty="0">
              <a:latin typeface="Carlito"/>
              <a:cs typeface="Carlito"/>
            </a:endParaRPr>
          </a:p>
          <a:p>
            <a:pPr marL="927100" lvl="1" indent="-457200">
              <a:lnSpc>
                <a:spcPct val="100000"/>
              </a:lnSpc>
              <a:buClr>
                <a:srgbClr val="FD8537"/>
              </a:buClr>
              <a:buSzPct val="80555"/>
              <a:buAutoNum type="arabicPeriod"/>
              <a:tabLst>
                <a:tab pos="927100" algn="l"/>
              </a:tabLst>
            </a:pPr>
            <a:r>
              <a:rPr sz="1800" spc="-10" dirty="0">
                <a:latin typeface="Carlito"/>
                <a:cs typeface="Carlito"/>
              </a:rPr>
              <a:t>Solid-based</a:t>
            </a:r>
            <a:endParaRPr sz="1800" dirty="0">
              <a:latin typeface="Carlito"/>
              <a:cs typeface="Carlito"/>
            </a:endParaRPr>
          </a:p>
          <a:p>
            <a:pPr marL="927100" lvl="1" indent="-457200">
              <a:lnSpc>
                <a:spcPct val="100000"/>
              </a:lnSpc>
              <a:buClr>
                <a:srgbClr val="FD8537"/>
              </a:buClr>
              <a:buSzPct val="80555"/>
              <a:buAutoNum type="arabicPeriod"/>
              <a:tabLst>
                <a:tab pos="927100" algn="l"/>
              </a:tabLst>
            </a:pPr>
            <a:r>
              <a:rPr sz="1800" spc="-25" dirty="0">
                <a:latin typeface="Carlito"/>
                <a:cs typeface="Carlito"/>
              </a:rPr>
              <a:t>Powder-</a:t>
            </a:r>
            <a:r>
              <a:rPr sz="1800" spc="-10" dirty="0">
                <a:latin typeface="Carlito"/>
                <a:cs typeface="Carlito"/>
              </a:rPr>
              <a:t>based</a:t>
            </a:r>
            <a:endParaRPr lang="en-IN" sz="1800" spc="-10" dirty="0">
              <a:latin typeface="Carlito"/>
              <a:cs typeface="Carlito"/>
            </a:endParaRPr>
          </a:p>
          <a:p>
            <a:pPr marL="469900" lvl="1">
              <a:lnSpc>
                <a:spcPct val="100000"/>
              </a:lnSpc>
              <a:buClr>
                <a:srgbClr val="FD8537"/>
              </a:buClr>
              <a:buSzPct val="80555"/>
              <a:tabLst>
                <a:tab pos="927100" algn="l"/>
              </a:tabLst>
            </a:pPr>
            <a:endParaRPr lang="en-IN" spc="-10" dirty="0">
              <a:latin typeface="Carlito"/>
              <a:cs typeface="Carlito"/>
            </a:endParaRPr>
          </a:p>
          <a:p>
            <a:pPr algn="l"/>
            <a:r>
              <a:rPr lang="en-US" sz="2400" b="1" i="0" dirty="0">
                <a:solidFill>
                  <a:srgbClr val="374151"/>
                </a:solidFill>
                <a:effectLst/>
                <a:latin typeface="Söhne"/>
              </a:rPr>
              <a:t>a) Liquid-Based:</a:t>
            </a:r>
            <a:endParaRPr lang="en-US" sz="2400" b="0" i="0" dirty="0">
              <a:solidFill>
                <a:srgbClr val="374151"/>
              </a:solidFill>
              <a:effectLst/>
              <a:latin typeface="Söhne"/>
            </a:endParaRPr>
          </a:p>
          <a:p>
            <a:pPr algn="l"/>
            <a:r>
              <a:rPr lang="en-US" sz="2400" b="1" i="0" dirty="0">
                <a:solidFill>
                  <a:srgbClr val="374151"/>
                </a:solidFill>
                <a:effectLst/>
                <a:latin typeface="Söhne"/>
              </a:rPr>
              <a:t>Principle:</a:t>
            </a:r>
            <a:endParaRPr lang="en-US" sz="2400"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In liquid-based rapid prototyping, the starting material is in liquid form. </a:t>
            </a:r>
            <a:r>
              <a:rPr lang="en-IN" sz="1800" dirty="0">
                <a:latin typeface="Carlito"/>
                <a:cs typeface="Carlito"/>
              </a:rPr>
              <a:t>Mostly</a:t>
            </a:r>
            <a:r>
              <a:rPr lang="en-IN" sz="1800" spc="-40" dirty="0">
                <a:latin typeface="Carlito"/>
                <a:cs typeface="Carlito"/>
              </a:rPr>
              <a:t> </a:t>
            </a:r>
            <a:r>
              <a:rPr lang="en-IN" sz="1800" dirty="0">
                <a:latin typeface="Carlito"/>
                <a:cs typeface="Carlito"/>
              </a:rPr>
              <a:t>resins</a:t>
            </a:r>
            <a:r>
              <a:rPr lang="en-IN" sz="1800" spc="-40" dirty="0">
                <a:latin typeface="Carlito"/>
                <a:cs typeface="Carlito"/>
              </a:rPr>
              <a:t> </a:t>
            </a:r>
            <a:r>
              <a:rPr lang="en-IN" sz="1800" dirty="0">
                <a:latin typeface="Carlito"/>
                <a:cs typeface="Carlito"/>
              </a:rPr>
              <a:t>and</a:t>
            </a:r>
            <a:r>
              <a:rPr lang="en-IN" sz="1800" spc="-45" dirty="0">
                <a:latin typeface="Carlito"/>
                <a:cs typeface="Carlito"/>
              </a:rPr>
              <a:t> </a:t>
            </a:r>
            <a:r>
              <a:rPr lang="en-IN" sz="1800" spc="-10" dirty="0">
                <a:latin typeface="Carlito"/>
                <a:cs typeface="Carlito"/>
              </a:rPr>
              <a:t>polymers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A layer of liquid is selectively solidified or cured to form each layer of the prototype.</a:t>
            </a:r>
          </a:p>
          <a:p>
            <a:pPr algn="l"/>
            <a:r>
              <a:rPr lang="en-IN" sz="2400" b="1" i="0" dirty="0">
                <a:effectLst/>
                <a:latin typeface="Söhne"/>
              </a:rPr>
              <a:t>Techniques:</a:t>
            </a:r>
          </a:p>
          <a:p>
            <a:pPr algn="l">
              <a:buFont typeface="Arial" panose="020B0604020202020204" pitchFamily="34" charset="0"/>
              <a:buChar char="•"/>
            </a:pPr>
            <a:r>
              <a:rPr lang="en-IN" b="1" i="0" dirty="0">
                <a:solidFill>
                  <a:srgbClr val="374151"/>
                </a:solidFill>
                <a:effectLst/>
                <a:latin typeface="Söhne"/>
              </a:rPr>
              <a:t>Stereolithography (SLA):</a:t>
            </a:r>
            <a:r>
              <a:rPr lang="en-IN" b="0" i="0" dirty="0">
                <a:solidFill>
                  <a:srgbClr val="374151"/>
                </a:solidFill>
                <a:effectLst/>
                <a:latin typeface="Söhne"/>
              </a:rPr>
              <a:t> Uses a UV laser to solidify layers of liquid photopolymer resin.</a:t>
            </a:r>
          </a:p>
          <a:p>
            <a:pPr algn="l">
              <a:buFont typeface="Arial" panose="020B0604020202020204" pitchFamily="34" charset="0"/>
              <a:buChar char="•"/>
            </a:pPr>
            <a:r>
              <a:rPr lang="en-IN" b="1" i="0" dirty="0">
                <a:solidFill>
                  <a:srgbClr val="374151"/>
                </a:solidFill>
                <a:effectLst/>
                <a:latin typeface="Söhne"/>
              </a:rPr>
              <a:t>Digital Light Processing (DLP):</a:t>
            </a:r>
            <a:r>
              <a:rPr lang="en-IN" b="0" i="0" dirty="0">
                <a:solidFill>
                  <a:srgbClr val="374151"/>
                </a:solidFill>
                <a:effectLst/>
                <a:latin typeface="Söhne"/>
              </a:rPr>
              <a:t> Similar to SLA but uses a digital light projector to cure entire layers at once.</a:t>
            </a:r>
          </a:p>
          <a:p>
            <a:pPr algn="l">
              <a:buFont typeface="Arial" panose="020B0604020202020204" pitchFamily="34" charset="0"/>
              <a:buChar char="•"/>
            </a:pPr>
            <a:r>
              <a:rPr lang="en-IN" b="1" i="0" dirty="0" err="1">
                <a:solidFill>
                  <a:srgbClr val="374151"/>
                </a:solidFill>
                <a:effectLst/>
                <a:latin typeface="Söhne"/>
              </a:rPr>
              <a:t>PolyJet</a:t>
            </a:r>
            <a:r>
              <a:rPr lang="en-IN" b="1" i="0" dirty="0">
                <a:solidFill>
                  <a:srgbClr val="374151"/>
                </a:solidFill>
                <a:effectLst/>
                <a:latin typeface="Söhne"/>
              </a:rPr>
              <a:t>:</a:t>
            </a:r>
            <a:r>
              <a:rPr lang="en-IN" b="0" i="0" dirty="0">
                <a:solidFill>
                  <a:srgbClr val="374151"/>
                </a:solidFill>
                <a:effectLst/>
                <a:latin typeface="Söhne"/>
              </a:rPr>
              <a:t> Deposits droplets of liquid photopolymer that are cured with UV light.</a:t>
            </a:r>
          </a:p>
          <a:p>
            <a:pPr marL="469900" lvl="1">
              <a:lnSpc>
                <a:spcPct val="100000"/>
              </a:lnSpc>
              <a:buClr>
                <a:srgbClr val="FD8537"/>
              </a:buClr>
              <a:buSzPct val="80555"/>
              <a:tabLst>
                <a:tab pos="927100" algn="l"/>
              </a:tabLst>
            </a:pPr>
            <a:endParaRPr lang="en-IN" spc="-10" dirty="0">
              <a:latin typeface="Carlito"/>
              <a:cs typeface="Carl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26</a:t>
            </a:fld>
            <a:endParaRPr spc="-25" dirty="0"/>
          </a:p>
        </p:txBody>
      </p:sp>
      <p:sp>
        <p:nvSpPr>
          <p:cNvPr id="3" name="object 3"/>
          <p:cNvSpPr txBox="1"/>
          <p:nvPr/>
        </p:nvSpPr>
        <p:spPr>
          <a:xfrm>
            <a:off x="457200" y="381000"/>
            <a:ext cx="8127745" cy="6722353"/>
          </a:xfrm>
          <a:prstGeom prst="rect">
            <a:avLst/>
          </a:prstGeom>
        </p:spPr>
        <p:txBody>
          <a:bodyPr vert="horz" wrap="square" lIns="0" tIns="12700" rIns="0" bIns="0" rtlCol="0">
            <a:spAutoFit/>
          </a:bodyPr>
          <a:lstStyle/>
          <a:p>
            <a:pPr algn="l">
              <a:buFont typeface="Arial" panose="020B0604020202020204" pitchFamily="34" charset="0"/>
              <a:buChar char="•"/>
            </a:pPr>
            <a:r>
              <a:rPr lang="en-US" sz="2000" b="1" i="0" dirty="0">
                <a:effectLst/>
                <a:latin typeface="Söhne"/>
              </a:rPr>
              <a:t>Advantages:</a:t>
            </a:r>
          </a:p>
          <a:p>
            <a:pPr algn="l">
              <a:buFont typeface="Arial" panose="020B0604020202020204" pitchFamily="34" charset="0"/>
              <a:buChar char="•"/>
            </a:pPr>
            <a:r>
              <a:rPr lang="en-US" sz="2000" b="0" i="0" dirty="0">
                <a:solidFill>
                  <a:srgbClr val="374151"/>
                </a:solidFill>
                <a:effectLst/>
                <a:latin typeface="Söhne"/>
              </a:rPr>
              <a:t>High accuracy and fine details in the printed object.</a:t>
            </a:r>
          </a:p>
          <a:p>
            <a:pPr algn="l">
              <a:buFont typeface="Arial" panose="020B0604020202020204" pitchFamily="34" charset="0"/>
              <a:buChar char="•"/>
            </a:pPr>
            <a:r>
              <a:rPr lang="en-US" sz="2000" b="0" i="0" dirty="0">
                <a:solidFill>
                  <a:srgbClr val="374151"/>
                </a:solidFill>
                <a:effectLst/>
                <a:latin typeface="Söhne"/>
              </a:rPr>
              <a:t>Suitable for intricate and complex geometries.</a:t>
            </a:r>
          </a:p>
          <a:p>
            <a:pPr algn="l">
              <a:buFont typeface="Arial" panose="020B0604020202020204" pitchFamily="34" charset="0"/>
              <a:buChar char="•"/>
            </a:pPr>
            <a:endParaRPr lang="en-US" sz="2000" dirty="0">
              <a:solidFill>
                <a:srgbClr val="374151"/>
              </a:solidFill>
              <a:latin typeface="Söhne"/>
            </a:endParaRPr>
          </a:p>
          <a:p>
            <a:pPr algn="l"/>
            <a:r>
              <a:rPr lang="en-US" sz="2000" b="1" i="0" dirty="0">
                <a:solidFill>
                  <a:srgbClr val="374151"/>
                </a:solidFill>
                <a:effectLst/>
                <a:latin typeface="Söhne"/>
              </a:rPr>
              <a:t>b) Solid-Based:</a:t>
            </a:r>
            <a:endParaRPr lang="en-US" sz="2000" b="0" i="0" dirty="0">
              <a:solidFill>
                <a:srgbClr val="374151"/>
              </a:solidFill>
              <a:effectLst/>
              <a:latin typeface="Söhne"/>
            </a:endParaRPr>
          </a:p>
          <a:p>
            <a:pPr algn="l">
              <a:buFont typeface="Arial" panose="020B0604020202020204" pitchFamily="34" charset="0"/>
              <a:buChar char="•"/>
            </a:pPr>
            <a:r>
              <a:rPr lang="en-US" sz="2000" b="1" i="0" dirty="0">
                <a:solidFill>
                  <a:srgbClr val="374151"/>
                </a:solidFill>
                <a:effectLst/>
                <a:latin typeface="Söhne"/>
              </a:rPr>
              <a:t>Principle:</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Solid-based rapid prototyping starts with a solid material that is selectively removed to form the desired shape. </a:t>
            </a:r>
            <a:r>
              <a:rPr lang="en-US" sz="2000" dirty="0">
                <a:latin typeface="Carlito"/>
                <a:cs typeface="Carlito"/>
              </a:rPr>
              <a:t>Starting</a:t>
            </a:r>
            <a:r>
              <a:rPr lang="en-US" sz="2000" spc="-35" dirty="0">
                <a:latin typeface="Carlito"/>
                <a:cs typeface="Carlito"/>
              </a:rPr>
              <a:t> </a:t>
            </a:r>
            <a:r>
              <a:rPr lang="en-US" sz="2000" dirty="0">
                <a:latin typeface="Carlito"/>
                <a:cs typeface="Carlito"/>
              </a:rPr>
              <a:t>material</a:t>
            </a:r>
            <a:r>
              <a:rPr lang="en-US" sz="2000" spc="-45" dirty="0">
                <a:latin typeface="Carlito"/>
                <a:cs typeface="Carlito"/>
              </a:rPr>
              <a:t> </a:t>
            </a:r>
            <a:r>
              <a:rPr lang="en-US" sz="2000" dirty="0">
                <a:latin typeface="Carlito"/>
                <a:cs typeface="Carlito"/>
              </a:rPr>
              <a:t>is</a:t>
            </a:r>
            <a:r>
              <a:rPr lang="en-US" sz="2000" spc="-45" dirty="0">
                <a:latin typeface="Carlito"/>
                <a:cs typeface="Carlito"/>
              </a:rPr>
              <a:t> </a:t>
            </a:r>
            <a:r>
              <a:rPr lang="en-US" sz="2000" dirty="0">
                <a:latin typeface="Carlito"/>
                <a:cs typeface="Carlito"/>
              </a:rPr>
              <a:t>a</a:t>
            </a:r>
            <a:r>
              <a:rPr lang="en-US" sz="2000" spc="-35" dirty="0">
                <a:latin typeface="Carlito"/>
                <a:cs typeface="Carlito"/>
              </a:rPr>
              <a:t> </a:t>
            </a:r>
            <a:r>
              <a:rPr lang="en-US" sz="2000" dirty="0">
                <a:latin typeface="Carlito"/>
                <a:cs typeface="Carlito"/>
              </a:rPr>
              <a:t>solid</a:t>
            </a:r>
            <a:r>
              <a:rPr lang="en-US" sz="2000" spc="-35" dirty="0">
                <a:latin typeface="Carlito"/>
                <a:cs typeface="Carlito"/>
              </a:rPr>
              <a:t> </a:t>
            </a:r>
            <a:r>
              <a:rPr lang="en-US" sz="2000" dirty="0">
                <a:latin typeface="Carlito"/>
                <a:cs typeface="Carlito"/>
              </a:rPr>
              <a:t>wood,</a:t>
            </a:r>
            <a:r>
              <a:rPr lang="en-US" sz="2000" spc="-40" dirty="0">
                <a:latin typeface="Carlito"/>
                <a:cs typeface="Carlito"/>
              </a:rPr>
              <a:t> </a:t>
            </a:r>
            <a:r>
              <a:rPr lang="en-US" sz="2000" dirty="0">
                <a:latin typeface="Carlito"/>
                <a:cs typeface="Carlito"/>
              </a:rPr>
              <a:t>plastic,</a:t>
            </a:r>
            <a:r>
              <a:rPr lang="en-US" sz="2000" spc="-35" dirty="0">
                <a:latin typeface="Carlito"/>
                <a:cs typeface="Carlito"/>
              </a:rPr>
              <a:t> </a:t>
            </a:r>
            <a:r>
              <a:rPr lang="en-US" sz="2000" dirty="0">
                <a:latin typeface="Carlito"/>
                <a:cs typeface="Carlito"/>
              </a:rPr>
              <a:t>metal</a:t>
            </a:r>
            <a:r>
              <a:rPr lang="en-US" sz="2000" spc="-45" dirty="0">
                <a:latin typeface="Carlito"/>
                <a:cs typeface="Carlito"/>
              </a:rPr>
              <a:t> </a:t>
            </a:r>
            <a:r>
              <a:rPr lang="en-US" sz="2000" dirty="0">
                <a:latin typeface="Carlito"/>
                <a:cs typeface="Carlito"/>
              </a:rPr>
              <a:t>sheets</a:t>
            </a:r>
            <a:r>
              <a:rPr lang="en-US" sz="2000" spc="-50" dirty="0">
                <a:latin typeface="Carlito"/>
                <a:cs typeface="Carlito"/>
              </a:rPr>
              <a:t> </a:t>
            </a:r>
            <a:r>
              <a:rPr lang="en-US" sz="2000" spc="-20" dirty="0" err="1">
                <a:latin typeface="Carlito"/>
                <a:cs typeface="Carlito"/>
              </a:rPr>
              <a:t>etc</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Material removal or subtractive processes are commonly used.</a:t>
            </a:r>
          </a:p>
          <a:p>
            <a:pPr algn="l">
              <a:buFont typeface="Arial" panose="020B0604020202020204" pitchFamily="34" charset="0"/>
              <a:buChar char="•"/>
            </a:pPr>
            <a:r>
              <a:rPr lang="en-US" sz="2000" b="1" i="0" dirty="0">
                <a:solidFill>
                  <a:srgbClr val="374151"/>
                </a:solidFill>
                <a:effectLst/>
                <a:latin typeface="Söhne"/>
              </a:rPr>
              <a:t>Techniques: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1" i="0" dirty="0">
                <a:solidFill>
                  <a:srgbClr val="374151"/>
                </a:solidFill>
                <a:effectLst/>
                <a:latin typeface="Söhne"/>
              </a:rPr>
              <a:t>CNC Machining:</a:t>
            </a:r>
            <a:r>
              <a:rPr lang="en-US" sz="2000" b="0" i="0" dirty="0">
                <a:solidFill>
                  <a:srgbClr val="374151"/>
                </a:solidFill>
                <a:effectLst/>
                <a:latin typeface="Söhne"/>
              </a:rPr>
              <a:t> Uses computer-controlled tools to cut away material from a solid block or billet.</a:t>
            </a:r>
          </a:p>
          <a:p>
            <a:pPr marL="742950" lvl="1" indent="-285750" algn="l">
              <a:buFont typeface="Arial" panose="020B0604020202020204" pitchFamily="34" charset="0"/>
              <a:buChar char="•"/>
            </a:pPr>
            <a:r>
              <a:rPr lang="en-US" sz="2000" b="1" i="0" dirty="0">
                <a:solidFill>
                  <a:srgbClr val="374151"/>
                </a:solidFill>
                <a:effectLst/>
                <a:latin typeface="Söhne"/>
              </a:rPr>
              <a:t>Laser Cutting:</a:t>
            </a:r>
            <a:r>
              <a:rPr lang="en-US" sz="2000" b="0" i="0" dirty="0">
                <a:solidFill>
                  <a:srgbClr val="374151"/>
                </a:solidFill>
                <a:effectLst/>
                <a:latin typeface="Söhne"/>
              </a:rPr>
              <a:t> Utilizes a laser beam to cut through or engrave on solid materials.</a:t>
            </a:r>
          </a:p>
          <a:p>
            <a:pPr marL="742950" lvl="1" indent="-285750" algn="l">
              <a:buFont typeface="Arial" panose="020B0604020202020204" pitchFamily="34" charset="0"/>
              <a:buChar char="•"/>
            </a:pPr>
            <a:r>
              <a:rPr lang="en-IN" sz="2000" dirty="0">
                <a:latin typeface="Carlito"/>
                <a:cs typeface="Carlito"/>
              </a:rPr>
              <a:t>Laminated</a:t>
            </a:r>
            <a:r>
              <a:rPr lang="en-IN" sz="2000" spc="-70" dirty="0">
                <a:latin typeface="Carlito"/>
                <a:cs typeface="Carlito"/>
              </a:rPr>
              <a:t> </a:t>
            </a:r>
            <a:r>
              <a:rPr lang="en-IN" sz="2000" dirty="0">
                <a:latin typeface="Carlito"/>
                <a:cs typeface="Carlito"/>
              </a:rPr>
              <a:t>object</a:t>
            </a:r>
            <a:r>
              <a:rPr lang="en-IN" sz="2000" spc="-75" dirty="0">
                <a:latin typeface="Carlito"/>
                <a:cs typeface="Carlito"/>
              </a:rPr>
              <a:t> </a:t>
            </a:r>
            <a:r>
              <a:rPr lang="en-IN" sz="2000" spc="-10" dirty="0">
                <a:latin typeface="Carlito"/>
                <a:cs typeface="Carlito"/>
              </a:rPr>
              <a:t>manufacturing</a:t>
            </a:r>
            <a:endParaRPr lang="en-IN" sz="2000" dirty="0">
              <a:latin typeface="Carlito"/>
              <a:cs typeface="Carlito"/>
            </a:endParaRPr>
          </a:p>
          <a:p>
            <a:pPr marL="742950" lvl="1" indent="-285750" algn="l">
              <a:buFont typeface="Arial" panose="020B0604020202020204" pitchFamily="34" charset="0"/>
              <a:buChar char="•"/>
            </a:pPr>
            <a:r>
              <a:rPr lang="en-US" sz="2000" dirty="0">
                <a:solidFill>
                  <a:srgbClr val="374151"/>
                </a:solidFill>
                <a:latin typeface="Söhne"/>
              </a:rPr>
              <a:t>Fused Deposition Modelling</a:t>
            </a:r>
            <a:endParaRPr lang="en-US" sz="2000" b="0" i="0" dirty="0">
              <a:solidFill>
                <a:srgbClr val="374151"/>
              </a:solidFill>
              <a:effectLst/>
              <a:latin typeface="Söhne"/>
            </a:endParaRPr>
          </a:p>
          <a:p>
            <a:pPr algn="l">
              <a:buFont typeface="Arial" panose="020B0604020202020204" pitchFamily="34" charset="0"/>
              <a:buChar char="•"/>
            </a:pPr>
            <a:r>
              <a:rPr lang="en-US" sz="2000" b="1" i="0" dirty="0">
                <a:solidFill>
                  <a:srgbClr val="374151"/>
                </a:solidFill>
                <a:effectLst/>
                <a:latin typeface="Söhne"/>
              </a:rPr>
              <a:t>Advantages: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Good for producing prototypes with high structural integrity.</a:t>
            </a:r>
          </a:p>
          <a:p>
            <a:pPr marL="742950" lvl="1" indent="-285750" algn="l">
              <a:buFont typeface="Arial" panose="020B0604020202020204" pitchFamily="34" charset="0"/>
              <a:buChar char="•"/>
            </a:pPr>
            <a:r>
              <a:rPr lang="en-US" sz="2000" b="0" i="0" dirty="0">
                <a:solidFill>
                  <a:srgbClr val="374151"/>
                </a:solidFill>
                <a:effectLst/>
                <a:latin typeface="Söhne"/>
              </a:rPr>
              <a:t>Allows the use of a variety of materials, including metals and plastics.</a:t>
            </a:r>
          </a:p>
          <a:p>
            <a:pPr algn="l"/>
            <a:endParaRPr lang="en-US" b="0" i="0" dirty="0">
              <a:solidFill>
                <a:srgbClr val="374151"/>
              </a:solidFill>
              <a:effectLst/>
              <a:latin typeface="Söhne"/>
            </a:endParaRPr>
          </a:p>
          <a:p>
            <a:pPr marL="286385" indent="-273685">
              <a:lnSpc>
                <a:spcPct val="100000"/>
              </a:lnSpc>
              <a:buClr>
                <a:srgbClr val="FD8537"/>
              </a:buClr>
              <a:buSzPct val="69444"/>
              <a:buFont typeface="Wingdings"/>
              <a:buChar char=""/>
              <a:tabLst>
                <a:tab pos="286385" algn="l"/>
              </a:tabLst>
            </a:pPr>
            <a:endParaRPr sz="1800" dirty="0">
              <a:latin typeface="Carlito"/>
              <a:cs typeface="Carl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27</a:t>
            </a:fld>
            <a:endParaRPr spc="-25" dirty="0"/>
          </a:p>
        </p:txBody>
      </p:sp>
      <p:sp>
        <p:nvSpPr>
          <p:cNvPr id="3" name="object 3"/>
          <p:cNvSpPr txBox="1"/>
          <p:nvPr/>
        </p:nvSpPr>
        <p:spPr>
          <a:xfrm>
            <a:off x="228600" y="152400"/>
            <a:ext cx="8280145" cy="6181179"/>
          </a:xfrm>
          <a:prstGeom prst="rect">
            <a:avLst/>
          </a:prstGeom>
        </p:spPr>
        <p:txBody>
          <a:bodyPr vert="horz" wrap="square" lIns="0" tIns="12700" rIns="0" bIns="0" rtlCol="0">
            <a:spAutoFit/>
          </a:bodyPr>
          <a:lstStyle/>
          <a:p>
            <a:pPr algn="l"/>
            <a:r>
              <a:rPr lang="en-US" sz="2000" b="1" i="0" dirty="0">
                <a:solidFill>
                  <a:srgbClr val="374151"/>
                </a:solidFill>
                <a:effectLst/>
                <a:latin typeface="Söhne"/>
              </a:rPr>
              <a:t>c) Powder-Based:</a:t>
            </a:r>
            <a:endParaRPr lang="en-US" sz="2000" b="0" i="0" dirty="0">
              <a:solidFill>
                <a:srgbClr val="374151"/>
              </a:solidFill>
              <a:effectLst/>
              <a:latin typeface="Söhne"/>
            </a:endParaRPr>
          </a:p>
          <a:p>
            <a:pPr algn="l">
              <a:buFont typeface="Arial" panose="020B0604020202020204" pitchFamily="34" charset="0"/>
              <a:buChar char="•"/>
            </a:pPr>
            <a:r>
              <a:rPr lang="en-US" sz="2000" b="1" i="0" dirty="0">
                <a:solidFill>
                  <a:srgbClr val="374151"/>
                </a:solidFill>
                <a:effectLst/>
                <a:latin typeface="Söhne"/>
              </a:rPr>
              <a:t>Principle:</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Powder-based rapid prototyping involves layer-wise binding of powdered material to create the prototype. Powder forms of plastics (nylon, polyamide, and polystyrene are commonly used.), ceramics (Sintered </a:t>
            </a:r>
            <a:r>
              <a:rPr lang="en-IN" sz="2000" b="0" i="0" dirty="0">
                <a:solidFill>
                  <a:srgbClr val="374151"/>
                </a:solidFill>
                <a:effectLst/>
                <a:latin typeface="Söhne"/>
              </a:rPr>
              <a:t>ceramic powders), Metals (</a:t>
            </a:r>
            <a:r>
              <a:rPr lang="en-US" sz="2000" b="0" i="0" dirty="0">
                <a:solidFill>
                  <a:srgbClr val="374151"/>
                </a:solidFill>
                <a:effectLst/>
                <a:latin typeface="Söhne"/>
              </a:rPr>
              <a:t>like aluminum, stainless steel, and cobalt-chrome are commonly used)</a:t>
            </a:r>
          </a:p>
          <a:p>
            <a:pPr marL="742950" lvl="1" indent="-285750" algn="l">
              <a:buFont typeface="Arial" panose="020B0604020202020204" pitchFamily="34" charset="0"/>
              <a:buChar char="•"/>
            </a:pPr>
            <a:r>
              <a:rPr lang="en-US" sz="2000" b="0" i="0" dirty="0">
                <a:solidFill>
                  <a:srgbClr val="374151"/>
                </a:solidFill>
                <a:effectLst/>
                <a:latin typeface="Söhne"/>
              </a:rPr>
              <a:t>The binder selectively bonds powder particles together to form each layer.</a:t>
            </a:r>
          </a:p>
          <a:p>
            <a:pPr algn="l">
              <a:buFont typeface="Arial" panose="020B0604020202020204" pitchFamily="34" charset="0"/>
              <a:buChar char="•"/>
            </a:pPr>
            <a:r>
              <a:rPr lang="en-US" sz="2000" b="1" i="0" dirty="0">
                <a:solidFill>
                  <a:srgbClr val="374151"/>
                </a:solidFill>
                <a:effectLst/>
                <a:latin typeface="Söhne"/>
              </a:rPr>
              <a:t>Techniques: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1" i="0" dirty="0">
                <a:solidFill>
                  <a:srgbClr val="374151"/>
                </a:solidFill>
                <a:effectLst/>
                <a:latin typeface="Söhne"/>
              </a:rPr>
              <a:t>Selective Laser Sintering (SLS):</a:t>
            </a:r>
            <a:r>
              <a:rPr lang="en-US" sz="2000" b="0" i="0" dirty="0">
                <a:solidFill>
                  <a:srgbClr val="374151"/>
                </a:solidFill>
                <a:effectLst/>
                <a:latin typeface="Söhne"/>
              </a:rPr>
              <a:t> Uses a laser to sinter or fuse powdered materials (usually plastics or metals).</a:t>
            </a:r>
          </a:p>
          <a:p>
            <a:pPr marL="742950" lvl="1" indent="-285750" algn="l">
              <a:buFont typeface="Arial" panose="020B0604020202020204" pitchFamily="34" charset="0"/>
              <a:buChar char="•"/>
            </a:pPr>
            <a:r>
              <a:rPr lang="en-US" sz="2000" b="1" i="0" dirty="0">
                <a:solidFill>
                  <a:srgbClr val="374151"/>
                </a:solidFill>
                <a:effectLst/>
                <a:latin typeface="Söhne"/>
              </a:rPr>
              <a:t>Binder Jetting:</a:t>
            </a:r>
            <a:r>
              <a:rPr lang="en-US" sz="2000" b="0" i="0" dirty="0">
                <a:solidFill>
                  <a:srgbClr val="374151"/>
                </a:solidFill>
                <a:effectLst/>
                <a:latin typeface="Söhne"/>
              </a:rPr>
              <a:t> Applies a liquid binder to layers of powder, solidifying the material.</a:t>
            </a:r>
          </a:p>
          <a:p>
            <a:pPr marL="742950" lvl="1" indent="-285750" algn="l">
              <a:buFont typeface="Arial" panose="020B0604020202020204" pitchFamily="34" charset="0"/>
              <a:buChar char="•"/>
            </a:pPr>
            <a:r>
              <a:rPr lang="en-US" sz="2000" b="1" i="0" dirty="0">
                <a:solidFill>
                  <a:srgbClr val="374151"/>
                </a:solidFill>
                <a:effectLst/>
                <a:latin typeface="Söhne"/>
              </a:rPr>
              <a:t>3D-printing</a:t>
            </a:r>
          </a:p>
          <a:p>
            <a:pPr algn="l">
              <a:buFont typeface="Arial" panose="020B0604020202020204" pitchFamily="34" charset="0"/>
              <a:buChar char="•"/>
            </a:pPr>
            <a:r>
              <a:rPr lang="en-US" sz="2000" b="1" i="0" dirty="0">
                <a:solidFill>
                  <a:srgbClr val="374151"/>
                </a:solidFill>
                <a:effectLst/>
                <a:latin typeface="Söhne"/>
              </a:rPr>
              <a:t>Advantages:</a:t>
            </a:r>
            <a:endParaRPr lang="en-US" sz="2000" b="0" i="0" dirty="0">
              <a:solidFill>
                <a:srgbClr val="374151"/>
              </a:solidFill>
              <a:effectLst/>
              <a:latin typeface="Söhne"/>
            </a:endParaRPr>
          </a:p>
          <a:p>
            <a:pPr marL="742950" lvl="1" indent="-285750" algn="l">
              <a:buFont typeface="Arial" panose="020B0604020202020204" pitchFamily="34" charset="0"/>
              <a:buChar char="•"/>
            </a:pPr>
            <a:r>
              <a:rPr lang="en-US" sz="2000" b="0" i="0" dirty="0">
                <a:solidFill>
                  <a:srgbClr val="374151"/>
                </a:solidFill>
                <a:effectLst/>
                <a:latin typeface="Söhne"/>
              </a:rPr>
              <a:t>Enables the use of a wide range of materials, including metals and ceramics.</a:t>
            </a:r>
          </a:p>
          <a:p>
            <a:pPr marL="742950" lvl="1" indent="-285750" algn="l">
              <a:buFont typeface="Arial" panose="020B0604020202020204" pitchFamily="34" charset="0"/>
              <a:buChar char="•"/>
            </a:pPr>
            <a:r>
              <a:rPr lang="en-US" sz="2000" b="0" i="0" dirty="0">
                <a:solidFill>
                  <a:srgbClr val="374151"/>
                </a:solidFill>
                <a:effectLst/>
                <a:latin typeface="Söhne"/>
              </a:rPr>
              <a:t>Well-suited for producing functional prototypes and end-use parts.</a:t>
            </a:r>
          </a:p>
          <a:p>
            <a:pPr marL="469900" indent="-457200">
              <a:lnSpc>
                <a:spcPct val="100000"/>
              </a:lnSpc>
              <a:spcBef>
                <a:spcPts val="100"/>
              </a:spcBef>
              <a:buClr>
                <a:srgbClr val="FD8537"/>
              </a:buClr>
              <a:buSzPct val="69444"/>
              <a:buFont typeface="Wingdings"/>
              <a:buChar char=""/>
              <a:tabLst>
                <a:tab pos="469900" algn="l"/>
              </a:tabLst>
            </a:pPr>
            <a:endParaRPr sz="2000" dirty="0">
              <a:latin typeface="Carlito"/>
              <a:cs typeface="Carl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56413"/>
            <a:ext cx="3381375" cy="482600"/>
          </a:xfrm>
          <a:prstGeom prst="rect">
            <a:avLst/>
          </a:prstGeom>
        </p:spPr>
        <p:txBody>
          <a:bodyPr vert="horz" wrap="square" lIns="0" tIns="12700" rIns="0" bIns="0" rtlCol="0">
            <a:spAutoFit/>
          </a:bodyPr>
          <a:lstStyle/>
          <a:p>
            <a:pPr marL="12700">
              <a:lnSpc>
                <a:spcPct val="100000"/>
              </a:lnSpc>
              <a:spcBef>
                <a:spcPts val="100"/>
              </a:spcBef>
            </a:pPr>
            <a:r>
              <a:rPr sz="3000" b="0" cap="small" dirty="0">
                <a:solidFill>
                  <a:srgbClr val="565F6C"/>
                </a:solidFill>
                <a:latin typeface="Arial"/>
                <a:cs typeface="Arial"/>
              </a:rPr>
              <a:t>Rapid</a:t>
            </a:r>
            <a:r>
              <a:rPr sz="3000" b="0" cap="small" spc="170" dirty="0">
                <a:solidFill>
                  <a:srgbClr val="565F6C"/>
                </a:solidFill>
                <a:latin typeface="Arial"/>
                <a:cs typeface="Arial"/>
              </a:rPr>
              <a:t> </a:t>
            </a:r>
            <a:r>
              <a:rPr sz="3000" b="0" cap="small" spc="-50" dirty="0">
                <a:solidFill>
                  <a:srgbClr val="565F6C"/>
                </a:solidFill>
                <a:latin typeface="Arial"/>
                <a:cs typeface="Arial"/>
              </a:rPr>
              <a:t>Prototyping</a:t>
            </a:r>
            <a:endParaRPr sz="3000">
              <a:latin typeface="Arial"/>
              <a:cs typeface="Arial"/>
            </a:endParaRPr>
          </a:p>
        </p:txBody>
      </p:sp>
      <p:sp>
        <p:nvSpPr>
          <p:cNvPr id="3" name="object 3"/>
          <p:cNvSpPr txBox="1"/>
          <p:nvPr/>
        </p:nvSpPr>
        <p:spPr>
          <a:xfrm>
            <a:off x="764540" y="932434"/>
            <a:ext cx="4129404" cy="848360"/>
          </a:xfrm>
          <a:prstGeom prst="rect">
            <a:avLst/>
          </a:prstGeom>
        </p:spPr>
        <p:txBody>
          <a:bodyPr vert="horz" wrap="square" lIns="0" tIns="12700" rIns="0" bIns="0" rtlCol="0">
            <a:spAutoFit/>
          </a:bodyPr>
          <a:lstStyle/>
          <a:p>
            <a:pPr marL="287020" marR="5080" indent="-274955">
              <a:lnSpc>
                <a:spcPct val="100000"/>
              </a:lnSpc>
              <a:spcBef>
                <a:spcPts val="100"/>
              </a:spcBef>
              <a:buClr>
                <a:srgbClr val="FD8537"/>
              </a:buClr>
              <a:buSzPct val="69444"/>
              <a:buFont typeface="Wingdings"/>
              <a:buChar char=""/>
              <a:tabLst>
                <a:tab pos="287020" algn="l"/>
                <a:tab pos="988060" algn="l"/>
                <a:tab pos="1603375" algn="l"/>
                <a:tab pos="2184400" algn="l"/>
                <a:tab pos="2256155" algn="l"/>
                <a:tab pos="2515235" algn="l"/>
                <a:tab pos="2573020" algn="l"/>
                <a:tab pos="2858135" algn="l"/>
                <a:tab pos="3298825" algn="l"/>
                <a:tab pos="3580765" algn="l"/>
              </a:tabLst>
            </a:pPr>
            <a:r>
              <a:rPr sz="1800" spc="-10" dirty="0">
                <a:latin typeface="Carlito"/>
                <a:cs typeface="Carlito"/>
              </a:rPr>
              <a:t>Rapid</a:t>
            </a:r>
            <a:r>
              <a:rPr sz="1800" dirty="0">
                <a:latin typeface="Carlito"/>
                <a:cs typeface="Carlito"/>
              </a:rPr>
              <a:t>	</a:t>
            </a:r>
            <a:r>
              <a:rPr sz="1800" spc="-10" dirty="0">
                <a:latin typeface="Carlito"/>
                <a:cs typeface="Carlito"/>
              </a:rPr>
              <a:t>prototyping</a:t>
            </a:r>
            <a:r>
              <a:rPr sz="1800" dirty="0">
                <a:latin typeface="Carlito"/>
                <a:cs typeface="Carlito"/>
              </a:rPr>
              <a:t>		</a:t>
            </a:r>
            <a:r>
              <a:rPr sz="1800" spc="-25" dirty="0">
                <a:latin typeface="Carlito"/>
                <a:cs typeface="Carlito"/>
              </a:rPr>
              <a:t>is</a:t>
            </a:r>
            <a:r>
              <a:rPr sz="1800" dirty="0">
                <a:latin typeface="Carlito"/>
                <a:cs typeface="Carlito"/>
              </a:rPr>
              <a:t>		</a:t>
            </a:r>
            <a:r>
              <a:rPr sz="1800" spc="-50" dirty="0">
                <a:latin typeface="Carlito"/>
                <a:cs typeface="Carlito"/>
              </a:rPr>
              <a:t>a</a:t>
            </a:r>
            <a:r>
              <a:rPr sz="1800" dirty="0">
                <a:latin typeface="Carlito"/>
                <a:cs typeface="Carlito"/>
              </a:rPr>
              <a:t>	</a:t>
            </a:r>
            <a:r>
              <a:rPr sz="1800" spc="-20" dirty="0">
                <a:latin typeface="Carlito"/>
                <a:cs typeface="Carlito"/>
              </a:rPr>
              <a:t>broad</a:t>
            </a:r>
            <a:r>
              <a:rPr sz="1800" dirty="0">
                <a:latin typeface="Carlito"/>
                <a:cs typeface="Carlito"/>
              </a:rPr>
              <a:t>	</a:t>
            </a:r>
            <a:r>
              <a:rPr sz="1800" spc="-20" dirty="0">
                <a:latin typeface="Carlito"/>
                <a:cs typeface="Carlito"/>
              </a:rPr>
              <a:t>term </a:t>
            </a:r>
            <a:r>
              <a:rPr sz="1800" spc="-10" dirty="0">
                <a:latin typeface="Carlito"/>
                <a:cs typeface="Carlito"/>
              </a:rPr>
              <a:t>technologies</a:t>
            </a:r>
            <a:r>
              <a:rPr sz="1800" dirty="0">
                <a:latin typeface="Carlito"/>
                <a:cs typeface="Carlito"/>
              </a:rPr>
              <a:t>	</a:t>
            </a:r>
            <a:r>
              <a:rPr sz="1800" spc="-20" dirty="0">
                <a:latin typeface="Carlito"/>
                <a:cs typeface="Carlito"/>
              </a:rPr>
              <a:t>used</a:t>
            </a:r>
            <a:r>
              <a:rPr sz="1800" dirty="0">
                <a:latin typeface="Carlito"/>
                <a:cs typeface="Carlito"/>
              </a:rPr>
              <a:t>	</a:t>
            </a:r>
            <a:r>
              <a:rPr sz="1800" spc="-25" dirty="0">
                <a:latin typeface="Carlito"/>
                <a:cs typeface="Carlito"/>
              </a:rPr>
              <a:t>to</a:t>
            </a:r>
            <a:r>
              <a:rPr sz="1800" dirty="0">
                <a:latin typeface="Carlito"/>
                <a:cs typeface="Carlito"/>
              </a:rPr>
              <a:t>	</a:t>
            </a:r>
            <a:r>
              <a:rPr sz="1800" spc="-10" dirty="0">
                <a:latin typeface="Carlito"/>
                <a:cs typeface="Carlito"/>
              </a:rPr>
              <a:t>quickly</a:t>
            </a:r>
            <a:r>
              <a:rPr sz="1800" dirty="0">
                <a:latin typeface="Carlito"/>
                <a:cs typeface="Carlito"/>
              </a:rPr>
              <a:t>	</a:t>
            </a:r>
            <a:r>
              <a:rPr sz="1800" spc="-20" dirty="0">
                <a:latin typeface="Carlito"/>
                <a:cs typeface="Carlito"/>
              </a:rPr>
              <a:t>fabricate </a:t>
            </a:r>
            <a:r>
              <a:rPr sz="1800" spc="-10" dirty="0">
                <a:latin typeface="Carlito"/>
                <a:cs typeface="Carlito"/>
              </a:rPr>
              <a:t>computer</a:t>
            </a:r>
            <a:r>
              <a:rPr sz="1800" spc="-40" dirty="0">
                <a:latin typeface="Carlito"/>
                <a:cs typeface="Carlito"/>
              </a:rPr>
              <a:t> </a:t>
            </a:r>
            <a:r>
              <a:rPr sz="1800" spc="-20" dirty="0">
                <a:latin typeface="Carlito"/>
                <a:cs typeface="Carlito"/>
              </a:rPr>
              <a:t>data.</a:t>
            </a:r>
            <a:endParaRPr sz="1800">
              <a:latin typeface="Carlito"/>
              <a:cs typeface="Carlito"/>
            </a:endParaRPr>
          </a:p>
        </p:txBody>
      </p:sp>
      <p:sp>
        <p:nvSpPr>
          <p:cNvPr id="4" name="object 4"/>
          <p:cNvSpPr txBox="1"/>
          <p:nvPr/>
        </p:nvSpPr>
        <p:spPr>
          <a:xfrm>
            <a:off x="4957953" y="932434"/>
            <a:ext cx="3192780" cy="574040"/>
          </a:xfrm>
          <a:prstGeom prst="rect">
            <a:avLst/>
          </a:prstGeom>
        </p:spPr>
        <p:txBody>
          <a:bodyPr vert="horz" wrap="square" lIns="0" tIns="12700" rIns="0" bIns="0" rtlCol="0">
            <a:spAutoFit/>
          </a:bodyPr>
          <a:lstStyle/>
          <a:p>
            <a:pPr marL="58419" marR="5080" indent="-45720">
              <a:lnSpc>
                <a:spcPct val="100000"/>
              </a:lnSpc>
              <a:spcBef>
                <a:spcPts val="100"/>
              </a:spcBef>
              <a:tabLst>
                <a:tab pos="303530" algn="l"/>
                <a:tab pos="568325" algn="l"/>
                <a:tab pos="1175385" algn="l"/>
                <a:tab pos="1687830" algn="l"/>
                <a:tab pos="1901189" algn="l"/>
                <a:tab pos="2374900" algn="l"/>
                <a:tab pos="2728595" algn="l"/>
              </a:tabLst>
            </a:pPr>
            <a:r>
              <a:rPr sz="1800" spc="-20" dirty="0">
                <a:latin typeface="Carlito"/>
                <a:cs typeface="Carlito"/>
              </a:rPr>
              <a:t>that</a:t>
            </a:r>
            <a:r>
              <a:rPr sz="1800" dirty="0">
                <a:latin typeface="Carlito"/>
                <a:cs typeface="Carlito"/>
              </a:rPr>
              <a:t>	</a:t>
            </a:r>
            <a:r>
              <a:rPr sz="1800" spc="-10" dirty="0">
                <a:latin typeface="Carlito"/>
                <a:cs typeface="Carlito"/>
              </a:rPr>
              <a:t>comprises</a:t>
            </a:r>
            <a:r>
              <a:rPr sz="1800" dirty="0">
                <a:latin typeface="Carlito"/>
                <a:cs typeface="Carlito"/>
              </a:rPr>
              <a:t>	</a:t>
            </a:r>
            <a:r>
              <a:rPr sz="1800" spc="-20" dirty="0">
                <a:latin typeface="Carlito"/>
                <a:cs typeface="Carlito"/>
              </a:rPr>
              <a:t>many</a:t>
            </a:r>
            <a:r>
              <a:rPr sz="1800" dirty="0">
                <a:latin typeface="Carlito"/>
                <a:cs typeface="Carlito"/>
              </a:rPr>
              <a:t>	</a:t>
            </a:r>
            <a:r>
              <a:rPr sz="1800" spc="-25" dirty="0">
                <a:latin typeface="Carlito"/>
                <a:cs typeface="Carlito"/>
              </a:rPr>
              <a:t>different </a:t>
            </a:r>
            <a:r>
              <a:rPr sz="1800" spc="-50" dirty="0">
                <a:latin typeface="Carlito"/>
                <a:cs typeface="Carlito"/>
              </a:rPr>
              <a:t>a</a:t>
            </a:r>
            <a:r>
              <a:rPr sz="1800" dirty="0">
                <a:latin typeface="Carlito"/>
                <a:cs typeface="Carlito"/>
              </a:rPr>
              <a:t>	</a:t>
            </a:r>
            <a:r>
              <a:rPr sz="1800" spc="-10" dirty="0">
                <a:latin typeface="Carlito"/>
                <a:cs typeface="Carlito"/>
              </a:rPr>
              <a:t>physical</a:t>
            </a:r>
            <a:r>
              <a:rPr sz="1800" dirty="0">
                <a:latin typeface="Carlito"/>
                <a:cs typeface="Carlito"/>
              </a:rPr>
              <a:t>	</a:t>
            </a:r>
            <a:r>
              <a:rPr sz="1800" spc="-20" dirty="0">
                <a:latin typeface="Carlito"/>
                <a:cs typeface="Carlito"/>
              </a:rPr>
              <a:t>model</a:t>
            </a:r>
            <a:r>
              <a:rPr sz="1800" dirty="0">
                <a:latin typeface="Carlito"/>
                <a:cs typeface="Carlito"/>
              </a:rPr>
              <a:t>	</a:t>
            </a:r>
            <a:r>
              <a:rPr sz="1800" spc="-10" dirty="0">
                <a:latin typeface="Carlito"/>
                <a:cs typeface="Carlito"/>
              </a:rPr>
              <a:t>directly</a:t>
            </a:r>
            <a:r>
              <a:rPr sz="1800" dirty="0">
                <a:latin typeface="Carlito"/>
                <a:cs typeface="Carlito"/>
              </a:rPr>
              <a:t>	</a:t>
            </a:r>
            <a:r>
              <a:rPr sz="1800" spc="-20" dirty="0">
                <a:latin typeface="Carlito"/>
                <a:cs typeface="Carlito"/>
              </a:rPr>
              <a:t>from</a:t>
            </a:r>
            <a:endParaRPr sz="1800">
              <a:latin typeface="Carlito"/>
              <a:cs typeface="Carlito"/>
            </a:endParaRPr>
          </a:p>
        </p:txBody>
      </p:sp>
      <p:sp>
        <p:nvSpPr>
          <p:cNvPr id="5" name="object 5"/>
          <p:cNvSpPr txBox="1"/>
          <p:nvPr/>
        </p:nvSpPr>
        <p:spPr>
          <a:xfrm>
            <a:off x="764540" y="2182495"/>
            <a:ext cx="7386320" cy="848360"/>
          </a:xfrm>
          <a:prstGeom prst="rect">
            <a:avLst/>
          </a:prstGeom>
        </p:spPr>
        <p:txBody>
          <a:bodyPr vert="horz" wrap="square" lIns="0" tIns="12700" rIns="0" bIns="0" rtlCol="0">
            <a:spAutoFit/>
          </a:bodyPr>
          <a:lstStyle/>
          <a:p>
            <a:pPr marL="287020" marR="5080" indent="-274955" algn="just">
              <a:lnSpc>
                <a:spcPct val="100000"/>
              </a:lnSpc>
              <a:spcBef>
                <a:spcPts val="100"/>
              </a:spcBef>
              <a:buClr>
                <a:srgbClr val="FD8537"/>
              </a:buClr>
              <a:buSzPct val="69444"/>
              <a:buFont typeface="Wingdings"/>
              <a:buChar char=""/>
              <a:tabLst>
                <a:tab pos="287020" algn="l"/>
              </a:tabLst>
            </a:pPr>
            <a:r>
              <a:rPr sz="1800" dirty="0">
                <a:latin typeface="Carlito"/>
                <a:cs typeface="Carlito"/>
              </a:rPr>
              <a:t>The</a:t>
            </a:r>
            <a:r>
              <a:rPr sz="1800" spc="250" dirty="0">
                <a:latin typeface="Carlito"/>
                <a:cs typeface="Carlito"/>
              </a:rPr>
              <a:t>  </a:t>
            </a:r>
            <a:r>
              <a:rPr sz="1800" dirty="0">
                <a:latin typeface="Carlito"/>
                <a:cs typeface="Carlito"/>
              </a:rPr>
              <a:t>first</a:t>
            </a:r>
            <a:r>
              <a:rPr sz="1800" spc="250" dirty="0">
                <a:latin typeface="Carlito"/>
                <a:cs typeface="Carlito"/>
              </a:rPr>
              <a:t>  </a:t>
            </a:r>
            <a:r>
              <a:rPr sz="1800" dirty="0">
                <a:latin typeface="Carlito"/>
                <a:cs typeface="Carlito"/>
              </a:rPr>
              <a:t>rapid</a:t>
            </a:r>
            <a:r>
              <a:rPr sz="1800" spc="260" dirty="0">
                <a:latin typeface="Carlito"/>
                <a:cs typeface="Carlito"/>
              </a:rPr>
              <a:t>  </a:t>
            </a:r>
            <a:r>
              <a:rPr sz="1800" dirty="0">
                <a:latin typeface="Carlito"/>
                <a:cs typeface="Carlito"/>
              </a:rPr>
              <a:t>prototyping</a:t>
            </a:r>
            <a:r>
              <a:rPr sz="1800" spc="254" dirty="0">
                <a:latin typeface="Carlito"/>
                <a:cs typeface="Carlito"/>
              </a:rPr>
              <a:t>  </a:t>
            </a:r>
            <a:r>
              <a:rPr sz="1800" dirty="0">
                <a:latin typeface="Carlito"/>
                <a:cs typeface="Carlito"/>
              </a:rPr>
              <a:t>method,</a:t>
            </a:r>
            <a:r>
              <a:rPr sz="1800" spc="250" dirty="0">
                <a:latin typeface="Carlito"/>
                <a:cs typeface="Carlito"/>
              </a:rPr>
              <a:t>  </a:t>
            </a:r>
            <a:r>
              <a:rPr sz="1800" dirty="0">
                <a:latin typeface="Carlito"/>
                <a:cs typeface="Carlito"/>
              </a:rPr>
              <a:t>called</a:t>
            </a:r>
            <a:r>
              <a:rPr sz="1800" spc="254" dirty="0">
                <a:latin typeface="Carlito"/>
                <a:cs typeface="Carlito"/>
              </a:rPr>
              <a:t>  </a:t>
            </a:r>
            <a:r>
              <a:rPr sz="1800" dirty="0">
                <a:latin typeface="Carlito"/>
                <a:cs typeface="Carlito"/>
              </a:rPr>
              <a:t>stereo</a:t>
            </a:r>
            <a:r>
              <a:rPr sz="1800" spc="260" dirty="0">
                <a:latin typeface="Carlito"/>
                <a:cs typeface="Carlito"/>
              </a:rPr>
              <a:t>  </a:t>
            </a:r>
            <a:r>
              <a:rPr sz="1800" dirty="0">
                <a:latin typeface="Carlito"/>
                <a:cs typeface="Carlito"/>
              </a:rPr>
              <a:t>lithography,</a:t>
            </a:r>
            <a:r>
              <a:rPr sz="1800" spc="250" dirty="0">
                <a:latin typeface="Carlito"/>
                <a:cs typeface="Carlito"/>
              </a:rPr>
              <a:t>  </a:t>
            </a:r>
            <a:r>
              <a:rPr sz="1800" spc="-25" dirty="0">
                <a:latin typeface="Carlito"/>
                <a:cs typeface="Carlito"/>
              </a:rPr>
              <a:t>was </a:t>
            </a:r>
            <a:r>
              <a:rPr sz="1800" dirty="0">
                <a:latin typeface="Carlito"/>
                <a:cs typeface="Carlito"/>
              </a:rPr>
              <a:t>developed</a:t>
            </a:r>
            <a:r>
              <a:rPr sz="1800" spc="135" dirty="0">
                <a:latin typeface="Carlito"/>
                <a:cs typeface="Carlito"/>
              </a:rPr>
              <a:t>  </a:t>
            </a:r>
            <a:r>
              <a:rPr sz="1800" dirty="0">
                <a:latin typeface="Carlito"/>
                <a:cs typeface="Carlito"/>
              </a:rPr>
              <a:t>in</a:t>
            </a:r>
            <a:r>
              <a:rPr sz="1800" spc="130" dirty="0">
                <a:latin typeface="Carlito"/>
                <a:cs typeface="Carlito"/>
              </a:rPr>
              <a:t>  </a:t>
            </a:r>
            <a:r>
              <a:rPr sz="1800" dirty="0">
                <a:latin typeface="Carlito"/>
                <a:cs typeface="Carlito"/>
              </a:rPr>
              <a:t>the</a:t>
            </a:r>
            <a:r>
              <a:rPr sz="1800" spc="135" dirty="0">
                <a:latin typeface="Carlito"/>
                <a:cs typeface="Carlito"/>
              </a:rPr>
              <a:t>  </a:t>
            </a:r>
            <a:r>
              <a:rPr sz="1800" dirty="0">
                <a:latin typeface="Carlito"/>
                <a:cs typeface="Carlito"/>
              </a:rPr>
              <a:t>late</a:t>
            </a:r>
            <a:r>
              <a:rPr sz="1800" spc="135" dirty="0">
                <a:latin typeface="Carlito"/>
                <a:cs typeface="Carlito"/>
              </a:rPr>
              <a:t>  </a:t>
            </a:r>
            <a:r>
              <a:rPr sz="1800" dirty="0">
                <a:latin typeface="Carlito"/>
                <a:cs typeface="Carlito"/>
              </a:rPr>
              <a:t>1980s,</a:t>
            </a:r>
            <a:r>
              <a:rPr sz="1800" spc="125" dirty="0">
                <a:latin typeface="Carlito"/>
                <a:cs typeface="Carlito"/>
              </a:rPr>
              <a:t>  </a:t>
            </a:r>
            <a:r>
              <a:rPr sz="1800" dirty="0">
                <a:latin typeface="Carlito"/>
                <a:cs typeface="Carlito"/>
              </a:rPr>
              <a:t>but</a:t>
            </a:r>
            <a:r>
              <a:rPr sz="1800" spc="130" dirty="0">
                <a:latin typeface="Carlito"/>
                <a:cs typeface="Carlito"/>
              </a:rPr>
              <a:t>  </a:t>
            </a:r>
            <a:r>
              <a:rPr sz="1800" dirty="0">
                <a:latin typeface="Carlito"/>
                <a:cs typeface="Carlito"/>
              </a:rPr>
              <a:t>more</a:t>
            </a:r>
            <a:r>
              <a:rPr sz="1800" spc="130" dirty="0">
                <a:latin typeface="Carlito"/>
                <a:cs typeface="Carlito"/>
              </a:rPr>
              <a:t>  </a:t>
            </a:r>
            <a:r>
              <a:rPr sz="1800" dirty="0">
                <a:latin typeface="Carlito"/>
                <a:cs typeface="Carlito"/>
              </a:rPr>
              <a:t>sophisticated</a:t>
            </a:r>
            <a:r>
              <a:rPr sz="1800" spc="140" dirty="0">
                <a:latin typeface="Carlito"/>
                <a:cs typeface="Carlito"/>
              </a:rPr>
              <a:t>  </a:t>
            </a:r>
            <a:r>
              <a:rPr sz="1800" dirty="0">
                <a:latin typeface="Carlito"/>
                <a:cs typeface="Carlito"/>
              </a:rPr>
              <a:t>techniques</a:t>
            </a:r>
            <a:r>
              <a:rPr sz="1800" spc="140" dirty="0">
                <a:latin typeface="Carlito"/>
                <a:cs typeface="Carlito"/>
              </a:rPr>
              <a:t>  </a:t>
            </a:r>
            <a:r>
              <a:rPr sz="1800" spc="-25" dirty="0">
                <a:latin typeface="Carlito"/>
                <a:cs typeface="Carlito"/>
              </a:rPr>
              <a:t>are </a:t>
            </a:r>
            <a:r>
              <a:rPr sz="1800" dirty="0">
                <a:latin typeface="Carlito"/>
                <a:cs typeface="Carlito"/>
              </a:rPr>
              <a:t>available</a:t>
            </a:r>
            <a:r>
              <a:rPr sz="1800" spc="-100" dirty="0">
                <a:latin typeface="Carlito"/>
                <a:cs typeface="Carlito"/>
              </a:rPr>
              <a:t> </a:t>
            </a:r>
            <a:r>
              <a:rPr sz="1800" spc="-10" dirty="0">
                <a:latin typeface="Carlito"/>
                <a:cs typeface="Carlito"/>
              </a:rPr>
              <a:t>today.</a:t>
            </a:r>
            <a:endParaRPr sz="1800" dirty="0">
              <a:latin typeface="Carlito"/>
              <a:cs typeface="Carlito"/>
            </a:endParaRPr>
          </a:p>
        </p:txBody>
      </p:sp>
      <p:pic>
        <p:nvPicPr>
          <p:cNvPr id="6" name="object 6"/>
          <p:cNvPicPr/>
          <p:nvPr/>
        </p:nvPicPr>
        <p:blipFill>
          <a:blip r:embed="rId2" cstate="print"/>
          <a:stretch>
            <a:fillRect/>
          </a:stretch>
        </p:blipFill>
        <p:spPr>
          <a:xfrm>
            <a:off x="5694297" y="4107978"/>
            <a:ext cx="1824484" cy="2338062"/>
          </a:xfrm>
          <a:prstGeom prst="rect">
            <a:avLst/>
          </a:prstGeom>
        </p:spPr>
      </p:pic>
      <p:pic>
        <p:nvPicPr>
          <p:cNvPr id="7" name="object 7"/>
          <p:cNvPicPr/>
          <p:nvPr/>
        </p:nvPicPr>
        <p:blipFill>
          <a:blip r:embed="rId3" cstate="print"/>
          <a:stretch>
            <a:fillRect/>
          </a:stretch>
        </p:blipFill>
        <p:spPr>
          <a:xfrm>
            <a:off x="1295400" y="4267200"/>
            <a:ext cx="3159252" cy="2057400"/>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88265">
              <a:lnSpc>
                <a:spcPts val="1650"/>
              </a:lnSpc>
            </a:pPr>
            <a:fld id="{81D60167-4931-47E6-BA6A-407CBD079E47}" type="slidenum">
              <a:rPr spc="-50" dirty="0"/>
              <a:t>28</a:t>
            </a:fld>
            <a:endParaRPr spc="-50" dirty="0"/>
          </a:p>
        </p:txBody>
      </p:sp>
    </p:spTree>
    <p:extLst>
      <p:ext uri="{BB962C8B-B14F-4D97-AF65-F5344CB8AC3E}">
        <p14:creationId xmlns:p14="http://schemas.microsoft.com/office/powerpoint/2010/main" val="3440630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256413"/>
            <a:ext cx="6550660" cy="474489"/>
          </a:xfrm>
          <a:prstGeom prst="rect">
            <a:avLst/>
          </a:prstGeom>
        </p:spPr>
        <p:txBody>
          <a:bodyPr vert="horz" wrap="square" lIns="0" tIns="12700" rIns="0" bIns="0" rtlCol="0">
            <a:spAutoFit/>
          </a:bodyPr>
          <a:lstStyle/>
          <a:p>
            <a:pPr marL="12700">
              <a:lnSpc>
                <a:spcPct val="100000"/>
              </a:lnSpc>
              <a:spcBef>
                <a:spcPts val="100"/>
              </a:spcBef>
            </a:pPr>
            <a:r>
              <a:rPr lang="en-IN" sz="3000" cap="small" dirty="0">
                <a:solidFill>
                  <a:srgbClr val="565F6C"/>
                </a:solidFill>
                <a:latin typeface="Arial"/>
                <a:cs typeface="Arial"/>
              </a:rPr>
              <a:t>Techniques of </a:t>
            </a:r>
            <a:r>
              <a:rPr sz="3000" cap="small" dirty="0">
                <a:solidFill>
                  <a:srgbClr val="565F6C"/>
                </a:solidFill>
                <a:latin typeface="Arial"/>
                <a:cs typeface="Arial"/>
              </a:rPr>
              <a:t>Rapid</a:t>
            </a:r>
            <a:r>
              <a:rPr sz="3000" cap="small" spc="170" dirty="0">
                <a:solidFill>
                  <a:srgbClr val="565F6C"/>
                </a:solidFill>
                <a:latin typeface="Arial"/>
                <a:cs typeface="Arial"/>
              </a:rPr>
              <a:t> </a:t>
            </a:r>
            <a:r>
              <a:rPr sz="3000" cap="small" spc="-50" dirty="0">
                <a:solidFill>
                  <a:srgbClr val="565F6C"/>
                </a:solidFill>
                <a:latin typeface="Arial"/>
                <a:cs typeface="Arial"/>
              </a:rPr>
              <a:t>Prototyping</a:t>
            </a:r>
            <a:endParaRPr sz="30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88265">
              <a:lnSpc>
                <a:spcPts val="1650"/>
              </a:lnSpc>
            </a:pPr>
            <a:fld id="{81D60167-4931-47E6-BA6A-407CBD079E47}" type="slidenum">
              <a:rPr spc="-50" dirty="0"/>
              <a:t>29</a:t>
            </a:fld>
            <a:endParaRPr spc="-50" dirty="0"/>
          </a:p>
        </p:txBody>
      </p:sp>
      <p:sp>
        <p:nvSpPr>
          <p:cNvPr id="3" name="object 3"/>
          <p:cNvSpPr txBox="1"/>
          <p:nvPr/>
        </p:nvSpPr>
        <p:spPr>
          <a:xfrm>
            <a:off x="381000" y="856234"/>
            <a:ext cx="8203945" cy="5278368"/>
          </a:xfrm>
          <a:prstGeom prst="rect">
            <a:avLst/>
          </a:prstGeom>
        </p:spPr>
        <p:txBody>
          <a:bodyPr vert="horz" wrap="square" lIns="0" tIns="12700" rIns="0" bIns="0" rtlCol="0">
            <a:spAutoFit/>
          </a:bodyPr>
          <a:lstStyle/>
          <a:p>
            <a:pPr marL="396240" marR="458470" indent="-384175" algn="just">
              <a:spcBef>
                <a:spcPts val="100"/>
              </a:spcBef>
              <a:buClr>
                <a:srgbClr val="FD8537"/>
              </a:buClr>
              <a:buSzPct val="69444"/>
              <a:buFont typeface="Noto Sans Symbols2"/>
              <a:buChar char="⦿"/>
              <a:tabLst>
                <a:tab pos="396240" algn="l"/>
              </a:tabLst>
            </a:pPr>
            <a:r>
              <a:rPr sz="2000" dirty="0">
                <a:latin typeface="Carlito"/>
                <a:cs typeface="Carlito"/>
              </a:rPr>
              <a:t>The</a:t>
            </a:r>
            <a:r>
              <a:rPr sz="2000" spc="-45" dirty="0">
                <a:latin typeface="Carlito"/>
                <a:cs typeface="Carlito"/>
              </a:rPr>
              <a:t> </a:t>
            </a:r>
            <a:r>
              <a:rPr sz="2000" dirty="0">
                <a:latin typeface="Carlito"/>
                <a:cs typeface="Carlito"/>
              </a:rPr>
              <a:t>term</a:t>
            </a:r>
            <a:r>
              <a:rPr sz="2000" spc="-35" dirty="0">
                <a:latin typeface="Carlito"/>
                <a:cs typeface="Carlito"/>
              </a:rPr>
              <a:t> </a:t>
            </a:r>
            <a:r>
              <a:rPr sz="2000" dirty="0">
                <a:latin typeface="Carlito"/>
                <a:cs typeface="Carlito"/>
              </a:rPr>
              <a:t>“rapid”</a:t>
            </a:r>
            <a:r>
              <a:rPr sz="2000" spc="-45" dirty="0">
                <a:latin typeface="Carlito"/>
                <a:cs typeface="Carlito"/>
              </a:rPr>
              <a:t> </a:t>
            </a:r>
            <a:r>
              <a:rPr sz="2000" dirty="0">
                <a:latin typeface="Carlito"/>
                <a:cs typeface="Carlito"/>
              </a:rPr>
              <a:t>is</a:t>
            </a:r>
            <a:r>
              <a:rPr sz="2000" spc="-50" dirty="0">
                <a:latin typeface="Carlito"/>
                <a:cs typeface="Carlito"/>
              </a:rPr>
              <a:t> </a:t>
            </a:r>
            <a:r>
              <a:rPr sz="2000" dirty="0">
                <a:latin typeface="Carlito"/>
                <a:cs typeface="Carlito"/>
              </a:rPr>
              <a:t>relative.</a:t>
            </a:r>
            <a:r>
              <a:rPr sz="2000" spc="325" dirty="0">
                <a:latin typeface="Carlito"/>
                <a:cs typeface="Carlito"/>
              </a:rPr>
              <a:t> </a:t>
            </a:r>
            <a:r>
              <a:rPr sz="2000" dirty="0">
                <a:latin typeface="Carlito"/>
                <a:cs typeface="Carlito"/>
              </a:rPr>
              <a:t>Some</a:t>
            </a:r>
            <a:r>
              <a:rPr sz="2000" spc="-45" dirty="0">
                <a:latin typeface="Carlito"/>
                <a:cs typeface="Carlito"/>
              </a:rPr>
              <a:t> </a:t>
            </a:r>
            <a:r>
              <a:rPr sz="2000" spc="-10" dirty="0">
                <a:latin typeface="Carlito"/>
                <a:cs typeface="Carlito"/>
              </a:rPr>
              <a:t>prototypes</a:t>
            </a:r>
            <a:r>
              <a:rPr sz="2000" spc="-60" dirty="0">
                <a:latin typeface="Carlito"/>
                <a:cs typeface="Carlito"/>
              </a:rPr>
              <a:t> </a:t>
            </a:r>
            <a:r>
              <a:rPr sz="2000" dirty="0">
                <a:latin typeface="Carlito"/>
                <a:cs typeface="Carlito"/>
              </a:rPr>
              <a:t>may</a:t>
            </a:r>
            <a:r>
              <a:rPr sz="2000" spc="-45" dirty="0">
                <a:latin typeface="Carlito"/>
                <a:cs typeface="Carlito"/>
              </a:rPr>
              <a:t> </a:t>
            </a:r>
            <a:r>
              <a:rPr sz="2000" dirty="0">
                <a:latin typeface="Carlito"/>
                <a:cs typeface="Carlito"/>
              </a:rPr>
              <a:t>take</a:t>
            </a:r>
            <a:r>
              <a:rPr sz="2000" spc="-30" dirty="0">
                <a:latin typeface="Carlito"/>
                <a:cs typeface="Carlito"/>
              </a:rPr>
              <a:t> </a:t>
            </a:r>
            <a:r>
              <a:rPr sz="2000" dirty="0">
                <a:latin typeface="Carlito"/>
                <a:cs typeface="Carlito"/>
              </a:rPr>
              <a:t>hours</a:t>
            </a:r>
            <a:r>
              <a:rPr sz="2000" spc="-45" dirty="0">
                <a:latin typeface="Carlito"/>
                <a:cs typeface="Carlito"/>
              </a:rPr>
              <a:t> </a:t>
            </a:r>
            <a:r>
              <a:rPr sz="2000" dirty="0">
                <a:latin typeface="Carlito"/>
                <a:cs typeface="Carlito"/>
              </a:rPr>
              <a:t>or</a:t>
            </a:r>
            <a:r>
              <a:rPr sz="2000" spc="-40" dirty="0">
                <a:latin typeface="Carlito"/>
                <a:cs typeface="Carlito"/>
              </a:rPr>
              <a:t> </a:t>
            </a:r>
            <a:r>
              <a:rPr sz="2000" spc="-20" dirty="0">
                <a:latin typeface="Carlito"/>
                <a:cs typeface="Carlito"/>
              </a:rPr>
              <a:t>even </a:t>
            </a:r>
            <a:r>
              <a:rPr sz="2000" dirty="0">
                <a:latin typeface="Carlito"/>
                <a:cs typeface="Carlito"/>
              </a:rPr>
              <a:t>days</a:t>
            </a:r>
            <a:r>
              <a:rPr sz="2000" spc="-60" dirty="0">
                <a:latin typeface="Carlito"/>
                <a:cs typeface="Carlito"/>
              </a:rPr>
              <a:t> </a:t>
            </a:r>
            <a:r>
              <a:rPr sz="2000" dirty="0">
                <a:latin typeface="Carlito"/>
                <a:cs typeface="Carlito"/>
              </a:rPr>
              <a:t>to</a:t>
            </a:r>
            <a:r>
              <a:rPr sz="2000" spc="-50" dirty="0">
                <a:latin typeface="Carlito"/>
                <a:cs typeface="Carlito"/>
              </a:rPr>
              <a:t> </a:t>
            </a:r>
            <a:r>
              <a:rPr sz="2000" spc="-10" dirty="0">
                <a:latin typeface="Carlito"/>
                <a:cs typeface="Carlito"/>
              </a:rPr>
              <a:t>build</a:t>
            </a:r>
            <a:r>
              <a:rPr lang="en-IN" sz="2000" spc="-10" dirty="0">
                <a:latin typeface="Carlito"/>
                <a:cs typeface="Carlito"/>
              </a:rPr>
              <a:t>. </a:t>
            </a:r>
            <a:r>
              <a:rPr lang="en-US" sz="2000" dirty="0">
                <a:latin typeface="Carlito"/>
                <a:cs typeface="Carlito"/>
              </a:rPr>
              <a:t>The</a:t>
            </a:r>
            <a:r>
              <a:rPr lang="en-US" sz="2000" spc="250" dirty="0">
                <a:latin typeface="Carlito"/>
                <a:cs typeface="Carlito"/>
              </a:rPr>
              <a:t>  </a:t>
            </a:r>
            <a:r>
              <a:rPr lang="en-US" sz="2000" dirty="0">
                <a:latin typeface="Carlito"/>
                <a:cs typeface="Carlito"/>
              </a:rPr>
              <a:t>first</a:t>
            </a:r>
            <a:r>
              <a:rPr lang="en-US" sz="2000" spc="250" dirty="0">
                <a:latin typeface="Carlito"/>
                <a:cs typeface="Carlito"/>
              </a:rPr>
              <a:t>  </a:t>
            </a:r>
            <a:r>
              <a:rPr lang="en-US" sz="2000" dirty="0">
                <a:latin typeface="Carlito"/>
                <a:cs typeface="Carlito"/>
              </a:rPr>
              <a:t>rapid</a:t>
            </a:r>
            <a:r>
              <a:rPr lang="en-US" sz="2000" spc="260" dirty="0">
                <a:latin typeface="Carlito"/>
                <a:cs typeface="Carlito"/>
              </a:rPr>
              <a:t>  </a:t>
            </a:r>
            <a:r>
              <a:rPr lang="en-US" sz="2000" dirty="0">
                <a:latin typeface="Carlito"/>
                <a:cs typeface="Carlito"/>
              </a:rPr>
              <a:t>prototyping</a:t>
            </a:r>
            <a:r>
              <a:rPr lang="en-US" sz="2000" spc="254" dirty="0">
                <a:latin typeface="Carlito"/>
                <a:cs typeface="Carlito"/>
              </a:rPr>
              <a:t>  </a:t>
            </a:r>
            <a:r>
              <a:rPr lang="en-US" sz="2000" dirty="0">
                <a:latin typeface="Carlito"/>
                <a:cs typeface="Carlito"/>
              </a:rPr>
              <a:t>method,</a:t>
            </a:r>
            <a:r>
              <a:rPr lang="en-US" sz="2000" spc="250" dirty="0">
                <a:latin typeface="Carlito"/>
                <a:cs typeface="Carlito"/>
              </a:rPr>
              <a:t>  </a:t>
            </a:r>
            <a:r>
              <a:rPr lang="en-US" sz="2000" dirty="0">
                <a:latin typeface="Carlito"/>
                <a:cs typeface="Carlito"/>
              </a:rPr>
              <a:t>called</a:t>
            </a:r>
            <a:r>
              <a:rPr lang="en-US" sz="2000" spc="254" dirty="0">
                <a:latin typeface="Carlito"/>
                <a:cs typeface="Carlito"/>
              </a:rPr>
              <a:t>  </a:t>
            </a:r>
            <a:r>
              <a:rPr lang="en-US" sz="2000" dirty="0">
                <a:latin typeface="Carlito"/>
                <a:cs typeface="Carlito"/>
              </a:rPr>
              <a:t>stereo</a:t>
            </a:r>
            <a:r>
              <a:rPr lang="en-US" sz="2000" spc="260" dirty="0">
                <a:latin typeface="Carlito"/>
                <a:cs typeface="Carlito"/>
              </a:rPr>
              <a:t>  </a:t>
            </a:r>
            <a:r>
              <a:rPr lang="en-US" sz="2000" dirty="0">
                <a:latin typeface="Carlito"/>
                <a:cs typeface="Carlito"/>
              </a:rPr>
              <a:t>lithography,</a:t>
            </a:r>
            <a:r>
              <a:rPr lang="en-US" sz="2000" spc="250" dirty="0">
                <a:latin typeface="Carlito"/>
                <a:cs typeface="Carlito"/>
              </a:rPr>
              <a:t>  </a:t>
            </a:r>
            <a:r>
              <a:rPr lang="en-US" sz="2000" spc="-25" dirty="0">
                <a:latin typeface="Carlito"/>
                <a:cs typeface="Carlito"/>
              </a:rPr>
              <a:t>was </a:t>
            </a:r>
            <a:r>
              <a:rPr lang="en-US" sz="2000" dirty="0">
                <a:latin typeface="Carlito"/>
                <a:cs typeface="Carlito"/>
              </a:rPr>
              <a:t>developed</a:t>
            </a:r>
            <a:r>
              <a:rPr lang="en-US" sz="2000" spc="135" dirty="0">
                <a:latin typeface="Carlito"/>
                <a:cs typeface="Carlito"/>
              </a:rPr>
              <a:t>  </a:t>
            </a:r>
            <a:r>
              <a:rPr lang="en-US" sz="2000" dirty="0">
                <a:latin typeface="Carlito"/>
                <a:cs typeface="Carlito"/>
              </a:rPr>
              <a:t>in</a:t>
            </a:r>
            <a:r>
              <a:rPr lang="en-US" sz="2000" spc="130" dirty="0">
                <a:latin typeface="Carlito"/>
                <a:cs typeface="Carlito"/>
              </a:rPr>
              <a:t>  </a:t>
            </a:r>
            <a:r>
              <a:rPr lang="en-US" sz="2000" dirty="0">
                <a:latin typeface="Carlito"/>
                <a:cs typeface="Carlito"/>
              </a:rPr>
              <a:t>the</a:t>
            </a:r>
            <a:r>
              <a:rPr lang="en-US" sz="2000" spc="135" dirty="0">
                <a:latin typeface="Carlito"/>
                <a:cs typeface="Carlito"/>
              </a:rPr>
              <a:t>  </a:t>
            </a:r>
            <a:r>
              <a:rPr lang="en-US" sz="2000" dirty="0">
                <a:latin typeface="Carlito"/>
                <a:cs typeface="Carlito"/>
              </a:rPr>
              <a:t>late</a:t>
            </a:r>
            <a:r>
              <a:rPr lang="en-US" sz="2000" spc="135" dirty="0">
                <a:latin typeface="Carlito"/>
                <a:cs typeface="Carlito"/>
              </a:rPr>
              <a:t>  </a:t>
            </a:r>
            <a:r>
              <a:rPr lang="en-US" sz="2000" dirty="0">
                <a:latin typeface="Carlito"/>
                <a:cs typeface="Carlito"/>
              </a:rPr>
              <a:t>1980s,</a:t>
            </a:r>
            <a:r>
              <a:rPr lang="en-US" sz="2000" spc="125" dirty="0">
                <a:latin typeface="Carlito"/>
                <a:cs typeface="Carlito"/>
              </a:rPr>
              <a:t>  </a:t>
            </a:r>
            <a:r>
              <a:rPr lang="en-US" sz="2000" dirty="0">
                <a:latin typeface="Carlito"/>
                <a:cs typeface="Carlito"/>
              </a:rPr>
              <a:t>but</a:t>
            </a:r>
            <a:r>
              <a:rPr lang="en-US" sz="2000" spc="130" dirty="0">
                <a:latin typeface="Carlito"/>
                <a:cs typeface="Carlito"/>
              </a:rPr>
              <a:t>  </a:t>
            </a:r>
            <a:r>
              <a:rPr lang="en-US" sz="2000" dirty="0">
                <a:latin typeface="Carlito"/>
                <a:cs typeface="Carlito"/>
              </a:rPr>
              <a:t>more</a:t>
            </a:r>
            <a:r>
              <a:rPr lang="en-US" sz="2000" spc="130" dirty="0">
                <a:latin typeface="Carlito"/>
                <a:cs typeface="Carlito"/>
              </a:rPr>
              <a:t>  </a:t>
            </a:r>
            <a:r>
              <a:rPr lang="en-US" sz="2000" dirty="0">
                <a:latin typeface="Carlito"/>
                <a:cs typeface="Carlito"/>
              </a:rPr>
              <a:t>sophisticated</a:t>
            </a:r>
            <a:r>
              <a:rPr lang="en-US" sz="2000" spc="140" dirty="0">
                <a:latin typeface="Carlito"/>
                <a:cs typeface="Carlito"/>
              </a:rPr>
              <a:t>  </a:t>
            </a:r>
            <a:r>
              <a:rPr lang="en-US" sz="2000" dirty="0">
                <a:latin typeface="Carlito"/>
                <a:cs typeface="Carlito"/>
              </a:rPr>
              <a:t>techniques</a:t>
            </a:r>
            <a:r>
              <a:rPr lang="en-US" sz="2000" spc="140" dirty="0">
                <a:latin typeface="Carlito"/>
                <a:cs typeface="Carlito"/>
              </a:rPr>
              <a:t>  </a:t>
            </a:r>
            <a:r>
              <a:rPr lang="en-US" sz="2000" spc="-25" dirty="0">
                <a:latin typeface="Carlito"/>
                <a:cs typeface="Carlito"/>
              </a:rPr>
              <a:t>are </a:t>
            </a:r>
            <a:r>
              <a:rPr lang="en-US" sz="2000" dirty="0">
                <a:latin typeface="Carlito"/>
                <a:cs typeface="Carlito"/>
              </a:rPr>
              <a:t>available</a:t>
            </a:r>
            <a:r>
              <a:rPr lang="en-US" sz="2000" spc="-100" dirty="0">
                <a:latin typeface="Carlito"/>
                <a:cs typeface="Carlito"/>
              </a:rPr>
              <a:t> </a:t>
            </a:r>
            <a:r>
              <a:rPr lang="en-US" sz="2000" spc="-10" dirty="0">
                <a:latin typeface="Carlito"/>
                <a:cs typeface="Carlito"/>
              </a:rPr>
              <a:t>today.</a:t>
            </a:r>
            <a:endParaRPr lang="en-US" sz="2000" dirty="0">
              <a:latin typeface="Carlito"/>
              <a:cs typeface="Carlito"/>
            </a:endParaRPr>
          </a:p>
          <a:p>
            <a:pPr marL="396240" marR="458470" indent="-384175">
              <a:lnSpc>
                <a:spcPct val="100000"/>
              </a:lnSpc>
              <a:spcBef>
                <a:spcPts val="100"/>
              </a:spcBef>
              <a:buClr>
                <a:srgbClr val="FD8537"/>
              </a:buClr>
              <a:buSzPct val="69444"/>
              <a:buFont typeface="Noto Sans Symbols2"/>
              <a:buChar char="⦿"/>
              <a:tabLst>
                <a:tab pos="396240" algn="l"/>
              </a:tabLst>
            </a:pPr>
            <a:endParaRPr sz="2000" dirty="0">
              <a:latin typeface="Carlito"/>
              <a:cs typeface="Carlito"/>
            </a:endParaRPr>
          </a:p>
          <a:p>
            <a:pPr marL="396240" marR="5080" indent="-384175">
              <a:lnSpc>
                <a:spcPct val="100000"/>
              </a:lnSpc>
              <a:buClr>
                <a:srgbClr val="FD8537"/>
              </a:buClr>
              <a:buSzPct val="69444"/>
              <a:buFont typeface="Noto Sans Symbols2"/>
              <a:buChar char="⦿"/>
              <a:tabLst>
                <a:tab pos="396240" algn="l"/>
              </a:tabLst>
            </a:pPr>
            <a:r>
              <a:rPr sz="2000" dirty="0">
                <a:latin typeface="Carlito"/>
                <a:cs typeface="Carlito"/>
              </a:rPr>
              <a:t>Rapid</a:t>
            </a:r>
            <a:r>
              <a:rPr sz="2000" spc="-45" dirty="0">
                <a:latin typeface="Carlito"/>
                <a:cs typeface="Carlito"/>
              </a:rPr>
              <a:t> </a:t>
            </a:r>
            <a:r>
              <a:rPr sz="2000" dirty="0">
                <a:latin typeface="Carlito"/>
                <a:cs typeface="Carlito"/>
              </a:rPr>
              <a:t>prototyping</a:t>
            </a:r>
            <a:r>
              <a:rPr sz="2000" spc="-40" dirty="0">
                <a:latin typeface="Carlito"/>
                <a:cs typeface="Carlito"/>
              </a:rPr>
              <a:t> </a:t>
            </a:r>
            <a:r>
              <a:rPr sz="2000" spc="-10" dirty="0">
                <a:latin typeface="Carlito"/>
                <a:cs typeface="Carlito"/>
              </a:rPr>
              <a:t>systems</a:t>
            </a:r>
            <a:r>
              <a:rPr sz="2000" spc="-65" dirty="0">
                <a:latin typeface="Carlito"/>
                <a:cs typeface="Carlito"/>
              </a:rPr>
              <a:t> </a:t>
            </a:r>
            <a:r>
              <a:rPr sz="2000" dirty="0">
                <a:latin typeface="Carlito"/>
                <a:cs typeface="Carlito"/>
              </a:rPr>
              <a:t>are</a:t>
            </a:r>
            <a:r>
              <a:rPr sz="2000" spc="-50" dirty="0">
                <a:latin typeface="Carlito"/>
                <a:cs typeface="Carlito"/>
              </a:rPr>
              <a:t> </a:t>
            </a:r>
            <a:r>
              <a:rPr sz="2000" dirty="0">
                <a:latin typeface="Carlito"/>
                <a:cs typeface="Carlito"/>
              </a:rPr>
              <a:t>additive</a:t>
            </a:r>
            <a:r>
              <a:rPr sz="2000" spc="-35" dirty="0">
                <a:latin typeface="Carlito"/>
                <a:cs typeface="Carlito"/>
              </a:rPr>
              <a:t> </a:t>
            </a:r>
            <a:r>
              <a:rPr sz="2000" spc="-10" dirty="0">
                <a:latin typeface="Carlito"/>
                <a:cs typeface="Carlito"/>
              </a:rPr>
              <a:t>manufacturing</a:t>
            </a:r>
            <a:r>
              <a:rPr sz="2000" spc="-35" dirty="0">
                <a:latin typeface="Carlito"/>
                <a:cs typeface="Carlito"/>
              </a:rPr>
              <a:t> </a:t>
            </a:r>
            <a:r>
              <a:rPr sz="2000" dirty="0">
                <a:latin typeface="Carlito"/>
                <a:cs typeface="Carlito"/>
              </a:rPr>
              <a:t>processes</a:t>
            </a:r>
            <a:r>
              <a:rPr sz="2000" spc="-60" dirty="0">
                <a:latin typeface="Carlito"/>
                <a:cs typeface="Carlito"/>
              </a:rPr>
              <a:t> </a:t>
            </a:r>
            <a:r>
              <a:rPr sz="2000" dirty="0">
                <a:latin typeface="Carlito"/>
                <a:cs typeface="Carlito"/>
              </a:rPr>
              <a:t>that</a:t>
            </a:r>
            <a:r>
              <a:rPr sz="2000" spc="-45" dirty="0">
                <a:latin typeface="Carlito"/>
                <a:cs typeface="Carlito"/>
              </a:rPr>
              <a:t> </a:t>
            </a:r>
            <a:r>
              <a:rPr sz="2000" spc="-20" dirty="0">
                <a:latin typeface="Carlito"/>
                <a:cs typeface="Carlito"/>
              </a:rPr>
              <a:t>work </a:t>
            </a:r>
            <a:r>
              <a:rPr sz="2000" dirty="0">
                <a:latin typeface="Carlito"/>
                <a:cs typeface="Carlito"/>
              </a:rPr>
              <a:t>on</a:t>
            </a:r>
            <a:r>
              <a:rPr sz="2000" spc="-30" dirty="0">
                <a:latin typeface="Carlito"/>
                <a:cs typeface="Carlito"/>
              </a:rPr>
              <a:t> </a:t>
            </a:r>
            <a:r>
              <a:rPr sz="2000" dirty="0">
                <a:latin typeface="Carlito"/>
                <a:cs typeface="Carlito"/>
              </a:rPr>
              <a:t>the</a:t>
            </a:r>
            <a:r>
              <a:rPr sz="2000" spc="-35" dirty="0">
                <a:latin typeface="Carlito"/>
                <a:cs typeface="Carlito"/>
              </a:rPr>
              <a:t> </a:t>
            </a:r>
            <a:r>
              <a:rPr sz="2000" dirty="0">
                <a:latin typeface="Carlito"/>
                <a:cs typeface="Carlito"/>
              </a:rPr>
              <a:t>basic</a:t>
            </a:r>
            <a:r>
              <a:rPr sz="2000" spc="-30" dirty="0">
                <a:latin typeface="Carlito"/>
                <a:cs typeface="Carlito"/>
              </a:rPr>
              <a:t> </a:t>
            </a:r>
            <a:r>
              <a:rPr sz="2000" dirty="0">
                <a:latin typeface="Carlito"/>
                <a:cs typeface="Carlito"/>
              </a:rPr>
              <a:t>principle</a:t>
            </a:r>
            <a:r>
              <a:rPr sz="2000" spc="-5" dirty="0">
                <a:latin typeface="Carlito"/>
                <a:cs typeface="Carlito"/>
              </a:rPr>
              <a:t> </a:t>
            </a:r>
            <a:r>
              <a:rPr sz="2000" dirty="0">
                <a:latin typeface="Carlito"/>
                <a:cs typeface="Carlito"/>
              </a:rPr>
              <a:t>of</a:t>
            </a:r>
            <a:r>
              <a:rPr sz="2000" spc="-40" dirty="0">
                <a:latin typeface="Carlito"/>
                <a:cs typeface="Carlito"/>
              </a:rPr>
              <a:t> </a:t>
            </a:r>
            <a:r>
              <a:rPr sz="2000" dirty="0">
                <a:latin typeface="Carlito"/>
                <a:cs typeface="Carlito"/>
              </a:rPr>
              <a:t>producing</a:t>
            </a:r>
            <a:r>
              <a:rPr sz="2000" spc="-15" dirty="0">
                <a:latin typeface="Carlito"/>
                <a:cs typeface="Carlito"/>
              </a:rPr>
              <a:t> </a:t>
            </a:r>
            <a:r>
              <a:rPr sz="2000" dirty="0">
                <a:latin typeface="Carlito"/>
                <a:cs typeface="Carlito"/>
              </a:rPr>
              <a:t>a</a:t>
            </a:r>
            <a:r>
              <a:rPr sz="2000" spc="-40" dirty="0">
                <a:latin typeface="Carlito"/>
                <a:cs typeface="Carlito"/>
              </a:rPr>
              <a:t> </a:t>
            </a:r>
            <a:r>
              <a:rPr sz="2000" dirty="0">
                <a:latin typeface="Carlito"/>
                <a:cs typeface="Carlito"/>
              </a:rPr>
              <a:t>3D</a:t>
            </a:r>
            <a:r>
              <a:rPr sz="2000" spc="-30" dirty="0">
                <a:latin typeface="Carlito"/>
                <a:cs typeface="Carlito"/>
              </a:rPr>
              <a:t> </a:t>
            </a:r>
            <a:r>
              <a:rPr sz="2000" dirty="0">
                <a:latin typeface="Carlito"/>
                <a:cs typeface="Carlito"/>
              </a:rPr>
              <a:t>part</a:t>
            </a:r>
            <a:r>
              <a:rPr sz="2000" spc="-40" dirty="0">
                <a:latin typeface="Carlito"/>
                <a:cs typeface="Carlito"/>
              </a:rPr>
              <a:t> </a:t>
            </a:r>
            <a:r>
              <a:rPr sz="2000" dirty="0">
                <a:latin typeface="Carlito"/>
                <a:cs typeface="Carlito"/>
              </a:rPr>
              <a:t>by</a:t>
            </a:r>
            <a:r>
              <a:rPr sz="2000" spc="-25" dirty="0">
                <a:latin typeface="Carlito"/>
                <a:cs typeface="Carlito"/>
              </a:rPr>
              <a:t> </a:t>
            </a:r>
            <a:r>
              <a:rPr sz="2000" dirty="0">
                <a:latin typeface="Carlito"/>
                <a:cs typeface="Carlito"/>
              </a:rPr>
              <a:t>building</a:t>
            </a:r>
            <a:r>
              <a:rPr sz="2000" spc="-15" dirty="0">
                <a:latin typeface="Carlito"/>
                <a:cs typeface="Carlito"/>
              </a:rPr>
              <a:t> </a:t>
            </a:r>
            <a:r>
              <a:rPr sz="2000" dirty="0">
                <a:latin typeface="Carlito"/>
                <a:cs typeface="Carlito"/>
              </a:rPr>
              <a:t>and</a:t>
            </a:r>
            <a:r>
              <a:rPr sz="2000" spc="-20" dirty="0">
                <a:latin typeface="Carlito"/>
                <a:cs typeface="Carlito"/>
              </a:rPr>
              <a:t> </a:t>
            </a:r>
            <a:r>
              <a:rPr sz="2000" spc="-10" dirty="0">
                <a:latin typeface="Carlito"/>
                <a:cs typeface="Carlito"/>
              </a:rPr>
              <a:t>stacking </a:t>
            </a:r>
            <a:r>
              <a:rPr sz="2000" dirty="0">
                <a:latin typeface="Carlito"/>
                <a:cs typeface="Carlito"/>
              </a:rPr>
              <a:t>multiple</a:t>
            </a:r>
            <a:r>
              <a:rPr sz="2000" spc="-25" dirty="0">
                <a:latin typeface="Carlito"/>
                <a:cs typeface="Carlito"/>
              </a:rPr>
              <a:t> </a:t>
            </a:r>
            <a:r>
              <a:rPr sz="2000" dirty="0">
                <a:latin typeface="Carlito"/>
                <a:cs typeface="Carlito"/>
              </a:rPr>
              <a:t>2D</a:t>
            </a:r>
            <a:r>
              <a:rPr sz="2000" spc="-40" dirty="0">
                <a:latin typeface="Carlito"/>
                <a:cs typeface="Carlito"/>
              </a:rPr>
              <a:t> </a:t>
            </a:r>
            <a:r>
              <a:rPr sz="2000" spc="-10" dirty="0">
                <a:latin typeface="Carlito"/>
                <a:cs typeface="Carlito"/>
              </a:rPr>
              <a:t>layers</a:t>
            </a:r>
            <a:r>
              <a:rPr sz="2000" spc="-40" dirty="0">
                <a:latin typeface="Carlito"/>
                <a:cs typeface="Carlito"/>
              </a:rPr>
              <a:t> </a:t>
            </a:r>
            <a:r>
              <a:rPr sz="2000" spc="-10" dirty="0">
                <a:latin typeface="Carlito"/>
                <a:cs typeface="Carlito"/>
              </a:rPr>
              <a:t>together.</a:t>
            </a:r>
            <a:endParaRPr sz="2000" dirty="0">
              <a:latin typeface="Carlito"/>
              <a:cs typeface="Carlito"/>
            </a:endParaRPr>
          </a:p>
          <a:p>
            <a:pPr>
              <a:lnSpc>
                <a:spcPct val="100000"/>
              </a:lnSpc>
              <a:spcBef>
                <a:spcPts val="565"/>
              </a:spcBef>
              <a:buClr>
                <a:srgbClr val="FD8537"/>
              </a:buClr>
              <a:buFont typeface="Noto Sans Symbols2"/>
              <a:buChar char="⦿"/>
            </a:pPr>
            <a:endParaRPr sz="1800" dirty="0">
              <a:latin typeface="Carlito"/>
              <a:cs typeface="Carlito"/>
            </a:endParaRPr>
          </a:p>
          <a:p>
            <a:pPr marL="396240" indent="-383540">
              <a:lnSpc>
                <a:spcPct val="100000"/>
              </a:lnSpc>
              <a:buClr>
                <a:srgbClr val="FD8537"/>
              </a:buClr>
              <a:buSzPct val="69444"/>
              <a:buFont typeface="Noto Sans Symbols2"/>
              <a:buChar char="⦿"/>
              <a:tabLst>
                <a:tab pos="396240" algn="l"/>
              </a:tabLst>
            </a:pPr>
            <a:r>
              <a:rPr sz="2000" dirty="0">
                <a:latin typeface="Carlito"/>
                <a:cs typeface="Carlito"/>
              </a:rPr>
              <a:t>Most</a:t>
            </a:r>
            <a:r>
              <a:rPr sz="2000" spc="-65" dirty="0">
                <a:latin typeface="Carlito"/>
                <a:cs typeface="Carlito"/>
              </a:rPr>
              <a:t> </a:t>
            </a:r>
            <a:r>
              <a:rPr sz="2000" dirty="0">
                <a:latin typeface="Carlito"/>
                <a:cs typeface="Carlito"/>
              </a:rPr>
              <a:t>common</a:t>
            </a:r>
            <a:r>
              <a:rPr sz="2000" spc="-45" dirty="0">
                <a:latin typeface="Carlito"/>
                <a:cs typeface="Carlito"/>
              </a:rPr>
              <a:t> </a:t>
            </a:r>
            <a:r>
              <a:rPr sz="2000" dirty="0">
                <a:latin typeface="Carlito"/>
                <a:cs typeface="Carlito"/>
              </a:rPr>
              <a:t>types</a:t>
            </a:r>
            <a:r>
              <a:rPr sz="2000" spc="-55" dirty="0">
                <a:latin typeface="Carlito"/>
                <a:cs typeface="Carlito"/>
              </a:rPr>
              <a:t> </a:t>
            </a:r>
            <a:r>
              <a:rPr sz="2000" dirty="0">
                <a:latin typeface="Carlito"/>
                <a:cs typeface="Carlito"/>
              </a:rPr>
              <a:t>of</a:t>
            </a:r>
            <a:r>
              <a:rPr sz="2000" spc="-60" dirty="0">
                <a:latin typeface="Carlito"/>
                <a:cs typeface="Carlito"/>
              </a:rPr>
              <a:t> </a:t>
            </a:r>
            <a:r>
              <a:rPr sz="2000" dirty="0">
                <a:latin typeface="Carlito"/>
                <a:cs typeface="Carlito"/>
              </a:rPr>
              <a:t>rapid</a:t>
            </a:r>
            <a:r>
              <a:rPr sz="2000" spc="-50" dirty="0">
                <a:latin typeface="Carlito"/>
                <a:cs typeface="Carlito"/>
              </a:rPr>
              <a:t> </a:t>
            </a:r>
            <a:r>
              <a:rPr sz="2000" dirty="0">
                <a:latin typeface="Carlito"/>
                <a:cs typeface="Carlito"/>
              </a:rPr>
              <a:t>prototyping</a:t>
            </a:r>
            <a:r>
              <a:rPr sz="2000" spc="-55" dirty="0">
                <a:latin typeface="Carlito"/>
                <a:cs typeface="Carlito"/>
              </a:rPr>
              <a:t> </a:t>
            </a:r>
            <a:r>
              <a:rPr lang="en-IN" sz="2000" spc="-55" dirty="0">
                <a:latin typeface="Carlito"/>
                <a:cs typeface="Carlito"/>
              </a:rPr>
              <a:t>techniques (RPT)</a:t>
            </a:r>
            <a:r>
              <a:rPr sz="2000" spc="-10" dirty="0">
                <a:latin typeface="Carlito"/>
                <a:cs typeface="Carlito"/>
              </a:rPr>
              <a:t>:</a:t>
            </a:r>
            <a:endParaRPr sz="2000" dirty="0">
              <a:latin typeface="Carlito"/>
              <a:cs typeface="Carlito"/>
            </a:endParaRPr>
          </a:p>
          <a:p>
            <a:pPr marL="697865" lvl="1" indent="-273685">
              <a:lnSpc>
                <a:spcPct val="100000"/>
              </a:lnSpc>
              <a:spcBef>
                <a:spcPts val="434"/>
              </a:spcBef>
              <a:buClr>
                <a:srgbClr val="FD8537"/>
              </a:buClr>
              <a:buSzPct val="80555"/>
              <a:buFont typeface="Noto Sans Symbols2"/>
              <a:buChar char="⚫"/>
              <a:tabLst>
                <a:tab pos="697865" algn="l"/>
              </a:tabLst>
            </a:pPr>
            <a:r>
              <a:rPr sz="2000" dirty="0">
                <a:latin typeface="Carlito"/>
                <a:cs typeface="Carlito"/>
              </a:rPr>
              <a:t>SLA</a:t>
            </a:r>
            <a:r>
              <a:rPr sz="2000" spc="-45" dirty="0">
                <a:latin typeface="Carlito"/>
                <a:cs typeface="Carlito"/>
              </a:rPr>
              <a:t> </a:t>
            </a:r>
            <a:r>
              <a:rPr sz="2000" dirty="0">
                <a:latin typeface="Carlito"/>
                <a:cs typeface="Carlito"/>
              </a:rPr>
              <a:t>(Stereo</a:t>
            </a:r>
            <a:r>
              <a:rPr sz="2000" spc="-25" dirty="0">
                <a:latin typeface="Carlito"/>
                <a:cs typeface="Carlito"/>
              </a:rPr>
              <a:t> </a:t>
            </a:r>
            <a:r>
              <a:rPr sz="2000" spc="-10" dirty="0">
                <a:latin typeface="Carlito"/>
                <a:cs typeface="Carlito"/>
              </a:rPr>
              <a:t>Lithography)</a:t>
            </a:r>
            <a:endParaRPr sz="2000" dirty="0">
              <a:latin typeface="Carlito"/>
              <a:cs typeface="Carlito"/>
            </a:endParaRPr>
          </a:p>
          <a:p>
            <a:pPr marL="697865" lvl="1" indent="-273685">
              <a:lnSpc>
                <a:spcPct val="100000"/>
              </a:lnSpc>
              <a:spcBef>
                <a:spcPts val="434"/>
              </a:spcBef>
              <a:buClr>
                <a:srgbClr val="FD8537"/>
              </a:buClr>
              <a:buSzPct val="80555"/>
              <a:buFont typeface="Noto Sans Symbols2"/>
              <a:buChar char="⚫"/>
              <a:tabLst>
                <a:tab pos="697865" algn="l"/>
              </a:tabLst>
            </a:pPr>
            <a:r>
              <a:rPr sz="2000" dirty="0">
                <a:latin typeface="Carlito"/>
                <a:cs typeface="Carlito"/>
              </a:rPr>
              <a:t>SLS</a:t>
            </a:r>
            <a:r>
              <a:rPr sz="2000" spc="-60" dirty="0">
                <a:latin typeface="Carlito"/>
                <a:cs typeface="Carlito"/>
              </a:rPr>
              <a:t> </a:t>
            </a:r>
            <a:r>
              <a:rPr sz="2000" dirty="0">
                <a:latin typeface="Carlito"/>
                <a:cs typeface="Carlito"/>
              </a:rPr>
              <a:t>(Selective</a:t>
            </a:r>
            <a:r>
              <a:rPr sz="2000" spc="-35" dirty="0">
                <a:latin typeface="Carlito"/>
                <a:cs typeface="Carlito"/>
              </a:rPr>
              <a:t> </a:t>
            </a:r>
            <a:r>
              <a:rPr sz="2000" dirty="0">
                <a:latin typeface="Carlito"/>
                <a:cs typeface="Carlito"/>
              </a:rPr>
              <a:t>Laser</a:t>
            </a:r>
            <a:r>
              <a:rPr sz="2000" spc="-55" dirty="0">
                <a:latin typeface="Carlito"/>
                <a:cs typeface="Carlito"/>
              </a:rPr>
              <a:t> </a:t>
            </a:r>
            <a:r>
              <a:rPr sz="2000" spc="-10" dirty="0">
                <a:latin typeface="Carlito"/>
                <a:cs typeface="Carlito"/>
              </a:rPr>
              <a:t>Sintering)</a:t>
            </a:r>
            <a:endParaRPr sz="2000" dirty="0">
              <a:latin typeface="Carlito"/>
              <a:cs typeface="Carlito"/>
            </a:endParaRPr>
          </a:p>
          <a:p>
            <a:pPr marL="697865" lvl="1" indent="-273685">
              <a:lnSpc>
                <a:spcPct val="100000"/>
              </a:lnSpc>
              <a:spcBef>
                <a:spcPts val="430"/>
              </a:spcBef>
              <a:buClr>
                <a:srgbClr val="FD8537"/>
              </a:buClr>
              <a:buSzPct val="80555"/>
              <a:buFont typeface="Noto Sans Symbols2"/>
              <a:buChar char="⚫"/>
              <a:tabLst>
                <a:tab pos="697865" algn="l"/>
              </a:tabLst>
            </a:pPr>
            <a:r>
              <a:rPr sz="2000" dirty="0">
                <a:latin typeface="Carlito"/>
                <a:cs typeface="Carlito"/>
              </a:rPr>
              <a:t>LOM</a:t>
            </a:r>
            <a:r>
              <a:rPr sz="2000" spc="-65" dirty="0">
                <a:latin typeface="Carlito"/>
                <a:cs typeface="Carlito"/>
              </a:rPr>
              <a:t> </a:t>
            </a:r>
            <a:r>
              <a:rPr sz="2000" dirty="0">
                <a:latin typeface="Carlito"/>
                <a:cs typeface="Carlito"/>
              </a:rPr>
              <a:t>(Laminate</a:t>
            </a:r>
            <a:r>
              <a:rPr sz="2000" spc="-35" dirty="0">
                <a:latin typeface="Carlito"/>
                <a:cs typeface="Carlito"/>
              </a:rPr>
              <a:t> </a:t>
            </a:r>
            <a:r>
              <a:rPr sz="2000" dirty="0">
                <a:latin typeface="Carlito"/>
                <a:cs typeface="Carlito"/>
              </a:rPr>
              <a:t>Object</a:t>
            </a:r>
            <a:r>
              <a:rPr sz="2000" spc="-55" dirty="0">
                <a:latin typeface="Carlito"/>
                <a:cs typeface="Carlito"/>
              </a:rPr>
              <a:t> </a:t>
            </a:r>
            <a:r>
              <a:rPr sz="2000" spc="-10" dirty="0">
                <a:latin typeface="Carlito"/>
                <a:cs typeface="Carlito"/>
              </a:rPr>
              <a:t>Manufacturing)</a:t>
            </a:r>
            <a:endParaRPr sz="2000" dirty="0">
              <a:latin typeface="Carlito"/>
              <a:cs typeface="Carlito"/>
            </a:endParaRPr>
          </a:p>
          <a:p>
            <a:pPr marL="697865" lvl="1" indent="-273685">
              <a:lnSpc>
                <a:spcPct val="100000"/>
              </a:lnSpc>
              <a:spcBef>
                <a:spcPts val="430"/>
              </a:spcBef>
              <a:buClr>
                <a:srgbClr val="FD8537"/>
              </a:buClr>
              <a:buSzPct val="80555"/>
              <a:buFont typeface="Noto Sans Symbols2"/>
              <a:buChar char="⚫"/>
              <a:tabLst>
                <a:tab pos="697865" algn="l"/>
              </a:tabLst>
            </a:pPr>
            <a:r>
              <a:rPr sz="2000" dirty="0">
                <a:latin typeface="Carlito"/>
                <a:cs typeface="Carlito"/>
              </a:rPr>
              <a:t>FDM</a:t>
            </a:r>
            <a:r>
              <a:rPr sz="2000" spc="-55" dirty="0">
                <a:latin typeface="Carlito"/>
                <a:cs typeface="Carlito"/>
              </a:rPr>
              <a:t> </a:t>
            </a:r>
            <a:r>
              <a:rPr sz="2000" dirty="0">
                <a:latin typeface="Carlito"/>
                <a:cs typeface="Carlito"/>
              </a:rPr>
              <a:t>(Fused</a:t>
            </a:r>
            <a:r>
              <a:rPr sz="2000" spc="-50" dirty="0">
                <a:latin typeface="Carlito"/>
                <a:cs typeface="Carlito"/>
              </a:rPr>
              <a:t> </a:t>
            </a:r>
            <a:r>
              <a:rPr sz="2000" dirty="0">
                <a:latin typeface="Carlito"/>
                <a:cs typeface="Carlito"/>
              </a:rPr>
              <a:t>Deposition</a:t>
            </a:r>
            <a:r>
              <a:rPr sz="2000" spc="-50" dirty="0">
                <a:latin typeface="Carlito"/>
                <a:cs typeface="Carlito"/>
              </a:rPr>
              <a:t> </a:t>
            </a:r>
            <a:r>
              <a:rPr sz="2000" spc="-10" dirty="0">
                <a:latin typeface="Carlito"/>
                <a:cs typeface="Carlito"/>
              </a:rPr>
              <a:t>Modeling).</a:t>
            </a:r>
            <a:endParaRPr sz="2000" dirty="0">
              <a:latin typeface="Carlito"/>
              <a:cs typeface="Carlito"/>
            </a:endParaRPr>
          </a:p>
          <a:p>
            <a:pPr lvl="1">
              <a:lnSpc>
                <a:spcPct val="100000"/>
              </a:lnSpc>
              <a:spcBef>
                <a:spcPts val="565"/>
              </a:spcBef>
              <a:buClr>
                <a:srgbClr val="FD8537"/>
              </a:buClr>
              <a:buFont typeface="Noto Sans Symbols2"/>
              <a:buChar char="⚫"/>
            </a:pPr>
            <a:endParaRPr sz="2000" dirty="0">
              <a:latin typeface="Carlito"/>
              <a:cs typeface="Carlito"/>
            </a:endParaRPr>
          </a:p>
          <a:p>
            <a:pPr marL="396240" indent="-383540">
              <a:lnSpc>
                <a:spcPct val="100000"/>
              </a:lnSpc>
              <a:spcBef>
                <a:spcPts val="5"/>
              </a:spcBef>
              <a:buClr>
                <a:srgbClr val="FD8537"/>
              </a:buClr>
              <a:buSzPct val="69444"/>
              <a:buFont typeface="Noto Sans Symbols2"/>
              <a:buChar char="⦿"/>
              <a:tabLst>
                <a:tab pos="396240" algn="l"/>
              </a:tabLst>
            </a:pPr>
            <a:r>
              <a:rPr sz="2000" spc="-10" dirty="0">
                <a:latin typeface="Carlito"/>
                <a:cs typeface="Carlito"/>
              </a:rPr>
              <a:t>Different</a:t>
            </a:r>
            <a:r>
              <a:rPr sz="2000" spc="-55" dirty="0">
                <a:latin typeface="Carlito"/>
                <a:cs typeface="Carlito"/>
              </a:rPr>
              <a:t> </a:t>
            </a:r>
            <a:r>
              <a:rPr sz="2000" spc="-10" dirty="0">
                <a:latin typeface="Carlito"/>
                <a:cs typeface="Carlito"/>
              </a:rPr>
              <a:t>technologies</a:t>
            </a:r>
            <a:r>
              <a:rPr sz="2000" spc="-30" dirty="0">
                <a:latin typeface="Carlito"/>
                <a:cs typeface="Carlito"/>
              </a:rPr>
              <a:t> </a:t>
            </a:r>
            <a:r>
              <a:rPr sz="2000" dirty="0">
                <a:latin typeface="Carlito"/>
                <a:cs typeface="Carlito"/>
              </a:rPr>
              <a:t>use</a:t>
            </a:r>
            <a:r>
              <a:rPr sz="2000" spc="-55" dirty="0">
                <a:latin typeface="Carlito"/>
                <a:cs typeface="Carlito"/>
              </a:rPr>
              <a:t> </a:t>
            </a:r>
            <a:r>
              <a:rPr sz="2000" spc="-10" dirty="0">
                <a:latin typeface="Carlito"/>
                <a:cs typeface="Carlito"/>
              </a:rPr>
              <a:t>different</a:t>
            </a:r>
            <a:r>
              <a:rPr sz="2000" spc="-60" dirty="0">
                <a:latin typeface="Carlito"/>
                <a:cs typeface="Carlito"/>
              </a:rPr>
              <a:t> </a:t>
            </a:r>
            <a:r>
              <a:rPr sz="2000" dirty="0">
                <a:latin typeface="Carlito"/>
                <a:cs typeface="Carlito"/>
              </a:rPr>
              <a:t>materials</a:t>
            </a:r>
            <a:r>
              <a:rPr sz="2000" spc="-55" dirty="0">
                <a:latin typeface="Carlito"/>
                <a:cs typeface="Carlito"/>
              </a:rPr>
              <a:t> </a:t>
            </a:r>
            <a:r>
              <a:rPr sz="2000" dirty="0">
                <a:latin typeface="Carlito"/>
                <a:cs typeface="Carlito"/>
              </a:rPr>
              <a:t>to</a:t>
            </a:r>
            <a:r>
              <a:rPr sz="2000" spc="-60" dirty="0">
                <a:latin typeface="Carlito"/>
                <a:cs typeface="Carlito"/>
              </a:rPr>
              <a:t> </a:t>
            </a:r>
            <a:r>
              <a:rPr sz="2000" dirty="0">
                <a:latin typeface="Carlito"/>
                <a:cs typeface="Carlito"/>
              </a:rPr>
              <a:t>produce</a:t>
            </a:r>
            <a:r>
              <a:rPr sz="2000" spc="-40" dirty="0">
                <a:latin typeface="Carlito"/>
                <a:cs typeface="Carlito"/>
              </a:rPr>
              <a:t> </a:t>
            </a:r>
            <a:r>
              <a:rPr sz="2000" dirty="0">
                <a:latin typeface="Carlito"/>
                <a:cs typeface="Carlito"/>
              </a:rPr>
              <a:t>the</a:t>
            </a:r>
            <a:r>
              <a:rPr sz="2000" spc="-45" dirty="0">
                <a:latin typeface="Carlito"/>
                <a:cs typeface="Carlito"/>
              </a:rPr>
              <a:t> </a:t>
            </a:r>
            <a:r>
              <a:rPr sz="2000" spc="-10" dirty="0">
                <a:latin typeface="Carlito"/>
                <a:cs typeface="Carlito"/>
              </a:rPr>
              <a:t>parts.</a:t>
            </a:r>
            <a:endParaRPr sz="2000" dirty="0">
              <a:latin typeface="Carlito"/>
              <a:cs typeface="Carlito"/>
            </a:endParaRPr>
          </a:p>
        </p:txBody>
      </p:sp>
    </p:spTree>
    <p:extLst>
      <p:ext uri="{BB962C8B-B14F-4D97-AF65-F5344CB8AC3E}">
        <p14:creationId xmlns:p14="http://schemas.microsoft.com/office/powerpoint/2010/main" val="4028867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8B8C-EE9C-FEFF-89B6-32F6C6314252}"/>
              </a:ext>
            </a:extLst>
          </p:cNvPr>
          <p:cNvSpPr>
            <a:spLocks noGrp="1"/>
          </p:cNvSpPr>
          <p:nvPr>
            <p:ph type="title"/>
          </p:nvPr>
        </p:nvSpPr>
        <p:spPr>
          <a:xfrm>
            <a:off x="231140" y="12903"/>
            <a:ext cx="7896174" cy="553998"/>
          </a:xfrm>
        </p:spPr>
        <p:txBody>
          <a:bodyPr/>
          <a:lstStyle/>
          <a:p>
            <a:r>
              <a:rPr lang="en-IN" dirty="0"/>
              <a:t>Prototype 2- V8 Engine Model</a:t>
            </a:r>
          </a:p>
        </p:txBody>
      </p:sp>
      <p:sp>
        <p:nvSpPr>
          <p:cNvPr id="3" name="Text Placeholder 2">
            <a:extLst>
              <a:ext uri="{FF2B5EF4-FFF2-40B4-BE49-F238E27FC236}">
                <a16:creationId xmlns:a16="http://schemas.microsoft.com/office/drawing/2014/main" id="{A81C25EA-9B44-956C-20A8-3966589E6797}"/>
              </a:ext>
            </a:extLst>
          </p:cNvPr>
          <p:cNvSpPr>
            <a:spLocks noGrp="1"/>
          </p:cNvSpPr>
          <p:nvPr>
            <p:ph type="body" idx="1"/>
          </p:nvPr>
        </p:nvSpPr>
        <p:spPr/>
        <p:txBody>
          <a:bodyPr/>
          <a:lstStyle/>
          <a:p>
            <a:endParaRPr lang="en-IN" dirty="0"/>
          </a:p>
        </p:txBody>
      </p:sp>
      <p:pic>
        <p:nvPicPr>
          <p:cNvPr id="4" name="How it Works_ V8 Engine Model - DIY at Home">
            <a:hlinkClick r:id="" action="ppaction://media"/>
            <a:extLst>
              <a:ext uri="{FF2B5EF4-FFF2-40B4-BE49-F238E27FC236}">
                <a16:creationId xmlns:a16="http://schemas.microsoft.com/office/drawing/2014/main" id="{166243E4-B21D-1A1B-2483-59648A7B34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62000"/>
            <a:ext cx="9144000" cy="5257800"/>
          </a:xfrm>
          <a:prstGeom prst="rect">
            <a:avLst/>
          </a:prstGeom>
        </p:spPr>
      </p:pic>
    </p:spTree>
    <p:extLst>
      <p:ext uri="{BB962C8B-B14F-4D97-AF65-F5344CB8AC3E}">
        <p14:creationId xmlns:p14="http://schemas.microsoft.com/office/powerpoint/2010/main" val="179818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1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13233"/>
            <a:ext cx="4738370" cy="483234"/>
          </a:xfrm>
          <a:prstGeom prst="rect">
            <a:avLst/>
          </a:prstGeom>
        </p:spPr>
        <p:txBody>
          <a:bodyPr vert="horz" wrap="square" lIns="0" tIns="12700" rIns="0" bIns="0" rtlCol="0">
            <a:spAutoFit/>
          </a:bodyPr>
          <a:lstStyle/>
          <a:p>
            <a:pPr marL="12700">
              <a:lnSpc>
                <a:spcPct val="100000"/>
              </a:lnSpc>
              <a:spcBef>
                <a:spcPts val="100"/>
              </a:spcBef>
            </a:pPr>
            <a:r>
              <a:rPr sz="3000" b="0" u="sng" cap="small" dirty="0">
                <a:solidFill>
                  <a:srgbClr val="D2601C"/>
                </a:solidFill>
                <a:uFill>
                  <a:solidFill>
                    <a:srgbClr val="D2601C"/>
                  </a:solidFill>
                </a:uFill>
                <a:latin typeface="Arial"/>
                <a:cs typeface="Arial"/>
                <a:hlinkClick r:id="rId2"/>
              </a:rPr>
              <a:t>Stereo</a:t>
            </a:r>
            <a:r>
              <a:rPr sz="3000" b="0" u="sng" cap="small" spc="120" dirty="0">
                <a:solidFill>
                  <a:srgbClr val="D2601C"/>
                </a:solidFill>
                <a:uFill>
                  <a:solidFill>
                    <a:srgbClr val="D2601C"/>
                  </a:solidFill>
                </a:uFill>
                <a:latin typeface="Arial"/>
                <a:cs typeface="Arial"/>
                <a:hlinkClick r:id="rId2"/>
              </a:rPr>
              <a:t> </a:t>
            </a:r>
            <a:r>
              <a:rPr sz="3000" b="0" u="sng" cap="small" dirty="0">
                <a:solidFill>
                  <a:srgbClr val="D2601C"/>
                </a:solidFill>
                <a:uFill>
                  <a:solidFill>
                    <a:srgbClr val="D2601C"/>
                  </a:solidFill>
                </a:uFill>
                <a:latin typeface="Arial"/>
                <a:cs typeface="Arial"/>
                <a:hlinkClick r:id="rId2"/>
              </a:rPr>
              <a:t>Lithography</a:t>
            </a:r>
            <a:r>
              <a:rPr sz="3000" b="0" u="sng" cap="small" spc="95" dirty="0">
                <a:solidFill>
                  <a:srgbClr val="D2601C"/>
                </a:solidFill>
                <a:uFill>
                  <a:solidFill>
                    <a:srgbClr val="D2601C"/>
                  </a:solidFill>
                </a:uFill>
                <a:latin typeface="Arial"/>
                <a:cs typeface="Arial"/>
                <a:hlinkClick r:id="rId2"/>
              </a:rPr>
              <a:t> </a:t>
            </a:r>
            <a:r>
              <a:rPr sz="3000" b="0" u="sng" cap="small" spc="-75" dirty="0">
                <a:solidFill>
                  <a:srgbClr val="D2601C"/>
                </a:solidFill>
                <a:uFill>
                  <a:solidFill>
                    <a:srgbClr val="D2601C"/>
                  </a:solidFill>
                </a:uFill>
                <a:latin typeface="Arial"/>
                <a:cs typeface="Arial"/>
                <a:hlinkClick r:id="rId2"/>
              </a:rPr>
              <a:t>(SLA)</a:t>
            </a:r>
            <a:endParaRPr sz="3000" dirty="0">
              <a:latin typeface="Arial"/>
              <a:cs typeface="Arial"/>
            </a:endParaRPr>
          </a:p>
        </p:txBody>
      </p:sp>
      <p:sp>
        <p:nvSpPr>
          <p:cNvPr id="3" name="object 3"/>
          <p:cNvSpPr txBox="1"/>
          <p:nvPr/>
        </p:nvSpPr>
        <p:spPr>
          <a:xfrm>
            <a:off x="237757" y="737583"/>
            <a:ext cx="4399043" cy="5929187"/>
          </a:xfrm>
          <a:prstGeom prst="rect">
            <a:avLst/>
          </a:prstGeom>
        </p:spPr>
        <p:txBody>
          <a:bodyPr vert="horz" wrap="square" lIns="0" tIns="65405" rIns="0" bIns="0" rtlCol="0">
            <a:spAutoFit/>
          </a:bodyPr>
          <a:lstStyle/>
          <a:p>
            <a:pPr marL="287020" marR="5080" indent="-274955">
              <a:lnSpc>
                <a:spcPts val="1730"/>
              </a:lnSpc>
              <a:spcBef>
                <a:spcPts val="515"/>
              </a:spcBef>
              <a:buClr>
                <a:srgbClr val="FD8537"/>
              </a:buClr>
              <a:buSzPct val="69444"/>
              <a:buFont typeface="Wingdings"/>
              <a:buChar char=""/>
              <a:tabLst>
                <a:tab pos="287020" algn="l"/>
              </a:tabLst>
            </a:pPr>
            <a:r>
              <a:rPr lang="en-US" b="0" i="0" dirty="0">
                <a:solidFill>
                  <a:srgbClr val="374151"/>
                </a:solidFill>
                <a:effectLst/>
                <a:latin typeface="Söhne"/>
              </a:rPr>
              <a:t>It was invented by Chuck Hull in 1986. SLA creates 3D objects layer by layer using a process called photopolymerization.</a:t>
            </a:r>
            <a:endParaRPr lang="en-IN" sz="1800" spc="-10" dirty="0">
              <a:latin typeface="Carlito"/>
              <a:cs typeface="Carlito"/>
            </a:endParaRPr>
          </a:p>
          <a:p>
            <a:pPr marL="287020" marR="5080" indent="-274955">
              <a:lnSpc>
                <a:spcPts val="1730"/>
              </a:lnSpc>
              <a:spcBef>
                <a:spcPts val="515"/>
              </a:spcBef>
              <a:buClr>
                <a:srgbClr val="FD8537"/>
              </a:buClr>
              <a:buSzPct val="69444"/>
              <a:buFont typeface="Wingdings"/>
              <a:buChar char=""/>
              <a:tabLst>
                <a:tab pos="287020" algn="l"/>
              </a:tabLst>
            </a:pPr>
            <a:r>
              <a:rPr sz="1800" spc="-10" dirty="0">
                <a:latin typeface="Carlito"/>
                <a:cs typeface="Carlito"/>
              </a:rPr>
              <a:t>Works</a:t>
            </a:r>
            <a:r>
              <a:rPr sz="1800" spc="-60" dirty="0">
                <a:latin typeface="Carlito"/>
                <a:cs typeface="Carlito"/>
              </a:rPr>
              <a:t> </a:t>
            </a:r>
            <a:r>
              <a:rPr sz="1800" dirty="0">
                <a:latin typeface="Carlito"/>
                <a:cs typeface="Carlito"/>
              </a:rPr>
              <a:t>based</a:t>
            </a:r>
            <a:r>
              <a:rPr sz="1800" spc="-45" dirty="0">
                <a:latin typeface="Carlito"/>
                <a:cs typeface="Carlito"/>
              </a:rPr>
              <a:t> </a:t>
            </a:r>
            <a:r>
              <a:rPr sz="1800" dirty="0">
                <a:latin typeface="Carlito"/>
                <a:cs typeface="Carlito"/>
              </a:rPr>
              <a:t>on</a:t>
            </a:r>
            <a:r>
              <a:rPr sz="1800" spc="-35" dirty="0">
                <a:latin typeface="Carlito"/>
                <a:cs typeface="Carlito"/>
              </a:rPr>
              <a:t> </a:t>
            </a:r>
            <a:r>
              <a:rPr sz="1800" dirty="0">
                <a:latin typeface="Carlito"/>
                <a:cs typeface="Carlito"/>
              </a:rPr>
              <a:t>the</a:t>
            </a:r>
            <a:r>
              <a:rPr sz="1800" spc="-35" dirty="0">
                <a:latin typeface="Carlito"/>
                <a:cs typeface="Carlito"/>
              </a:rPr>
              <a:t> </a:t>
            </a:r>
            <a:r>
              <a:rPr sz="1800" dirty="0">
                <a:latin typeface="Carlito"/>
                <a:cs typeface="Carlito"/>
              </a:rPr>
              <a:t>principle</a:t>
            </a:r>
            <a:r>
              <a:rPr sz="1800" spc="-30" dirty="0">
                <a:latin typeface="Carlito"/>
                <a:cs typeface="Carlito"/>
              </a:rPr>
              <a:t> </a:t>
            </a:r>
            <a:r>
              <a:rPr sz="1800" spc="-25" dirty="0">
                <a:latin typeface="Carlito"/>
                <a:cs typeface="Carlito"/>
              </a:rPr>
              <a:t>of </a:t>
            </a:r>
            <a:r>
              <a:rPr sz="1800" dirty="0">
                <a:latin typeface="Carlito"/>
                <a:cs typeface="Carlito"/>
              </a:rPr>
              <a:t>curing</a:t>
            </a:r>
            <a:r>
              <a:rPr sz="1800" spc="-40" dirty="0">
                <a:latin typeface="Carlito"/>
                <a:cs typeface="Carlito"/>
              </a:rPr>
              <a:t> </a:t>
            </a:r>
            <a:r>
              <a:rPr sz="1800" dirty="0">
                <a:latin typeface="Carlito"/>
                <a:cs typeface="Carlito"/>
              </a:rPr>
              <a:t>liquid</a:t>
            </a:r>
            <a:r>
              <a:rPr sz="1800" spc="-40" dirty="0">
                <a:latin typeface="Carlito"/>
                <a:cs typeface="Carlito"/>
              </a:rPr>
              <a:t> </a:t>
            </a:r>
            <a:r>
              <a:rPr sz="1800" dirty="0">
                <a:latin typeface="Carlito"/>
                <a:cs typeface="Carlito"/>
              </a:rPr>
              <a:t>photomer</a:t>
            </a:r>
            <a:r>
              <a:rPr sz="1800" spc="-55" dirty="0">
                <a:latin typeface="Carlito"/>
                <a:cs typeface="Carlito"/>
              </a:rPr>
              <a:t> </a:t>
            </a:r>
            <a:r>
              <a:rPr sz="1800" dirty="0">
                <a:latin typeface="Carlito"/>
                <a:cs typeface="Carlito"/>
              </a:rPr>
              <a:t>into</a:t>
            </a:r>
            <a:r>
              <a:rPr sz="1800" spc="-65" dirty="0">
                <a:latin typeface="Carlito"/>
                <a:cs typeface="Carlito"/>
              </a:rPr>
              <a:t> </a:t>
            </a:r>
            <a:r>
              <a:rPr sz="1800" spc="-10" dirty="0">
                <a:latin typeface="Carlito"/>
                <a:cs typeface="Carlito"/>
              </a:rPr>
              <a:t>specific shape</a:t>
            </a:r>
            <a:endParaRPr lang="en-IN" sz="1800" spc="-10" dirty="0">
              <a:latin typeface="Carlito"/>
              <a:cs typeface="Carlito"/>
            </a:endParaRPr>
          </a:p>
          <a:p>
            <a:pPr algn="l"/>
            <a:r>
              <a:rPr lang="en-US" b="1" i="0" dirty="0">
                <a:solidFill>
                  <a:schemeClr val="tx1"/>
                </a:solidFill>
                <a:effectLst/>
                <a:latin typeface="Söhne"/>
              </a:rPr>
              <a:t>Process:</a:t>
            </a: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Preparation:</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A 3D digital model is sliced into thin layers using computer-aided design (CAD) software.</a:t>
            </a:r>
          </a:p>
          <a:p>
            <a:pPr algn="l"/>
            <a:r>
              <a:rPr lang="en-US" b="1" i="0" dirty="0">
                <a:solidFill>
                  <a:schemeClr val="tx1"/>
                </a:solidFill>
                <a:effectLst/>
                <a:latin typeface="Söhne"/>
              </a:rPr>
              <a:t>2.Layering:</a:t>
            </a:r>
            <a:endParaRPr lang="en-US" b="0" i="0" dirty="0">
              <a:solidFill>
                <a:schemeClr val="tx1"/>
              </a:solidFill>
              <a:effectLst/>
              <a:latin typeface="Söhne"/>
            </a:endParaRPr>
          </a:p>
          <a:p>
            <a:pPr algn="l">
              <a:buFont typeface="Arial" panose="020B0604020202020204" pitchFamily="34" charset="0"/>
              <a:buChar char="•"/>
            </a:pPr>
            <a:r>
              <a:rPr lang="en-US" b="0" i="0" dirty="0">
                <a:solidFill>
                  <a:schemeClr val="tx1"/>
                </a:solidFill>
                <a:effectLst/>
                <a:latin typeface="Söhne"/>
              </a:rPr>
              <a:t>The build platform is lowered into the resin tank.</a:t>
            </a:r>
          </a:p>
          <a:p>
            <a:pPr algn="l">
              <a:buFont typeface="Arial" panose="020B0604020202020204" pitchFamily="34" charset="0"/>
              <a:buChar char="•"/>
            </a:pPr>
            <a:r>
              <a:rPr lang="en-US" b="0" i="0" dirty="0">
                <a:solidFill>
                  <a:schemeClr val="tx1"/>
                </a:solidFill>
                <a:effectLst/>
                <a:latin typeface="Söhne"/>
              </a:rPr>
              <a:t>A UV laser selectively traces the cross-section of the model on the liquid resin, solidifying it.</a:t>
            </a:r>
          </a:p>
          <a:p>
            <a:pPr algn="l"/>
            <a:r>
              <a:rPr lang="en-US" b="1" i="0" dirty="0">
                <a:solidFill>
                  <a:schemeClr val="tx1"/>
                </a:solidFill>
                <a:effectLst/>
                <a:latin typeface="Söhne"/>
              </a:rPr>
              <a:t>3.Platform Movement:</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After a layer is solidified, the platform moves up, and a new layer of liquid resin is spread over the cured layer.</a:t>
            </a:r>
          </a:p>
          <a:p>
            <a:pPr algn="l"/>
            <a:r>
              <a:rPr lang="en-US" b="1" i="0" dirty="0">
                <a:solidFill>
                  <a:schemeClr val="tx1"/>
                </a:solidFill>
                <a:effectLst/>
                <a:latin typeface="Söhne"/>
              </a:rPr>
              <a:t>4.Repetition:</a:t>
            </a:r>
            <a:endParaRPr lang="en-US" b="0" i="0" dirty="0">
              <a:solidFill>
                <a:schemeClr val="tx1"/>
              </a:solidFill>
              <a:effectLst/>
              <a:latin typeface="Söhne"/>
            </a:endParaRPr>
          </a:p>
          <a:p>
            <a:pPr marL="742950" lvl="1" indent="-285750" algn="l">
              <a:buFont typeface="+mj-lt"/>
              <a:buAutoNum type="arabicPeriod"/>
            </a:pPr>
            <a:r>
              <a:rPr lang="en-US" b="0" i="0" dirty="0">
                <a:solidFill>
                  <a:schemeClr val="tx1"/>
                </a:solidFill>
                <a:effectLst/>
                <a:latin typeface="Söhne"/>
              </a:rPr>
              <a:t>Steps 2 and 3 are repeated layer by layer until the entire object is created.</a:t>
            </a:r>
          </a:p>
        </p:txBody>
      </p:sp>
      <p:grpSp>
        <p:nvGrpSpPr>
          <p:cNvPr id="9" name="object 9"/>
          <p:cNvGrpSpPr/>
          <p:nvPr/>
        </p:nvGrpSpPr>
        <p:grpSpPr>
          <a:xfrm>
            <a:off x="5601971" y="1927669"/>
            <a:ext cx="2574986" cy="4737100"/>
            <a:chOff x="4657153" y="1927669"/>
            <a:chExt cx="3519804" cy="4737100"/>
          </a:xfrm>
        </p:grpSpPr>
        <p:sp>
          <p:nvSpPr>
            <p:cNvPr id="10" name="object 10"/>
            <p:cNvSpPr/>
            <p:nvPr/>
          </p:nvSpPr>
          <p:spPr>
            <a:xfrm>
              <a:off x="5619749" y="3935730"/>
              <a:ext cx="2546985" cy="2719070"/>
            </a:xfrm>
            <a:custGeom>
              <a:avLst/>
              <a:gdLst/>
              <a:ahLst/>
              <a:cxnLst/>
              <a:rect l="l" t="t" r="r" b="b"/>
              <a:pathLst>
                <a:path w="2546984" h="2719070">
                  <a:moveTo>
                    <a:pt x="2546604" y="0"/>
                  </a:moveTo>
                  <a:lnTo>
                    <a:pt x="0" y="0"/>
                  </a:lnTo>
                  <a:lnTo>
                    <a:pt x="0" y="2718816"/>
                  </a:lnTo>
                  <a:lnTo>
                    <a:pt x="2546604" y="2718816"/>
                  </a:lnTo>
                  <a:lnTo>
                    <a:pt x="2546604" y="0"/>
                  </a:lnTo>
                  <a:close/>
                </a:path>
              </a:pathLst>
            </a:custGeom>
            <a:solidFill>
              <a:srgbClr val="FFF39D"/>
            </a:solidFill>
          </p:spPr>
          <p:txBody>
            <a:bodyPr wrap="square" lIns="0" tIns="0" rIns="0" bIns="0" rtlCol="0"/>
            <a:lstStyle/>
            <a:p>
              <a:endParaRPr/>
            </a:p>
          </p:txBody>
        </p:sp>
        <p:sp>
          <p:nvSpPr>
            <p:cNvPr id="11" name="object 11"/>
            <p:cNvSpPr/>
            <p:nvPr/>
          </p:nvSpPr>
          <p:spPr>
            <a:xfrm>
              <a:off x="5619749" y="3935730"/>
              <a:ext cx="2546985" cy="2719070"/>
            </a:xfrm>
            <a:custGeom>
              <a:avLst/>
              <a:gdLst/>
              <a:ahLst/>
              <a:cxnLst/>
              <a:rect l="l" t="t" r="r" b="b"/>
              <a:pathLst>
                <a:path w="2546984" h="2719070">
                  <a:moveTo>
                    <a:pt x="0" y="2718816"/>
                  </a:moveTo>
                  <a:lnTo>
                    <a:pt x="2546604" y="2718816"/>
                  </a:lnTo>
                  <a:lnTo>
                    <a:pt x="2546604" y="0"/>
                  </a:lnTo>
                  <a:lnTo>
                    <a:pt x="0" y="0"/>
                  </a:lnTo>
                  <a:lnTo>
                    <a:pt x="0" y="2718816"/>
                  </a:lnTo>
                  <a:close/>
                </a:path>
              </a:pathLst>
            </a:custGeom>
            <a:ln w="19812">
              <a:solidFill>
                <a:srgbClr val="000000"/>
              </a:solidFill>
            </a:ln>
          </p:spPr>
          <p:txBody>
            <a:bodyPr wrap="square" lIns="0" tIns="0" rIns="0" bIns="0" rtlCol="0"/>
            <a:lstStyle/>
            <a:p>
              <a:endParaRPr/>
            </a:p>
          </p:txBody>
        </p:sp>
        <p:sp>
          <p:nvSpPr>
            <p:cNvPr id="12" name="object 12"/>
            <p:cNvSpPr/>
            <p:nvPr/>
          </p:nvSpPr>
          <p:spPr>
            <a:xfrm>
              <a:off x="5834634" y="3944873"/>
              <a:ext cx="2112645" cy="2364105"/>
            </a:xfrm>
            <a:custGeom>
              <a:avLst/>
              <a:gdLst/>
              <a:ahLst/>
              <a:cxnLst/>
              <a:rect l="l" t="t" r="r" b="b"/>
              <a:pathLst>
                <a:path w="2112645" h="2364104">
                  <a:moveTo>
                    <a:pt x="2112264" y="2352294"/>
                  </a:moveTo>
                  <a:lnTo>
                    <a:pt x="0" y="2352294"/>
                  </a:lnTo>
                  <a:lnTo>
                    <a:pt x="0" y="2363724"/>
                  </a:lnTo>
                  <a:lnTo>
                    <a:pt x="2112264" y="2363724"/>
                  </a:lnTo>
                  <a:lnTo>
                    <a:pt x="2112264" y="2352294"/>
                  </a:lnTo>
                  <a:close/>
                </a:path>
                <a:path w="2112645" h="2364104">
                  <a:moveTo>
                    <a:pt x="2112264" y="0"/>
                  </a:moveTo>
                  <a:lnTo>
                    <a:pt x="0" y="0"/>
                  </a:lnTo>
                  <a:lnTo>
                    <a:pt x="0" y="479298"/>
                  </a:lnTo>
                  <a:lnTo>
                    <a:pt x="2112264" y="479298"/>
                  </a:lnTo>
                  <a:lnTo>
                    <a:pt x="2112264" y="0"/>
                  </a:lnTo>
                  <a:close/>
                </a:path>
              </a:pathLst>
            </a:custGeom>
            <a:solidFill>
              <a:srgbClr val="FFFFFF"/>
            </a:solidFill>
          </p:spPr>
          <p:txBody>
            <a:bodyPr wrap="square" lIns="0" tIns="0" rIns="0" bIns="0" rtlCol="0"/>
            <a:lstStyle/>
            <a:p>
              <a:endParaRPr/>
            </a:p>
          </p:txBody>
        </p:sp>
        <p:sp>
          <p:nvSpPr>
            <p:cNvPr id="13" name="object 13"/>
            <p:cNvSpPr/>
            <p:nvPr/>
          </p:nvSpPr>
          <p:spPr>
            <a:xfrm>
              <a:off x="5834633" y="3944874"/>
              <a:ext cx="2112645" cy="2364105"/>
            </a:xfrm>
            <a:custGeom>
              <a:avLst/>
              <a:gdLst/>
              <a:ahLst/>
              <a:cxnLst/>
              <a:rect l="l" t="t" r="r" b="b"/>
              <a:pathLst>
                <a:path w="2112645" h="2364104">
                  <a:moveTo>
                    <a:pt x="0" y="2363724"/>
                  </a:moveTo>
                  <a:lnTo>
                    <a:pt x="2112264" y="2363724"/>
                  </a:lnTo>
                  <a:lnTo>
                    <a:pt x="2112264" y="0"/>
                  </a:lnTo>
                  <a:lnTo>
                    <a:pt x="0" y="0"/>
                  </a:lnTo>
                  <a:lnTo>
                    <a:pt x="0" y="2363724"/>
                  </a:lnTo>
                  <a:close/>
                </a:path>
              </a:pathLst>
            </a:custGeom>
            <a:ln w="19812">
              <a:solidFill>
                <a:srgbClr val="000000"/>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5844539" y="4424172"/>
              <a:ext cx="2095500" cy="1872995"/>
            </a:xfrm>
            <a:prstGeom prst="rect">
              <a:avLst/>
            </a:prstGeom>
          </p:spPr>
        </p:pic>
        <p:sp>
          <p:nvSpPr>
            <p:cNvPr id="15" name="object 15"/>
            <p:cNvSpPr/>
            <p:nvPr/>
          </p:nvSpPr>
          <p:spPr>
            <a:xfrm>
              <a:off x="5929883" y="5548884"/>
              <a:ext cx="1943100" cy="158750"/>
            </a:xfrm>
            <a:custGeom>
              <a:avLst/>
              <a:gdLst/>
              <a:ahLst/>
              <a:cxnLst/>
              <a:rect l="l" t="t" r="r" b="b"/>
              <a:pathLst>
                <a:path w="1943100" h="158750">
                  <a:moveTo>
                    <a:pt x="1943100" y="0"/>
                  </a:moveTo>
                  <a:lnTo>
                    <a:pt x="0" y="0"/>
                  </a:lnTo>
                  <a:lnTo>
                    <a:pt x="0" y="158495"/>
                  </a:lnTo>
                  <a:lnTo>
                    <a:pt x="1943100" y="158495"/>
                  </a:lnTo>
                  <a:lnTo>
                    <a:pt x="1943100" y="0"/>
                  </a:lnTo>
                  <a:close/>
                </a:path>
              </a:pathLst>
            </a:custGeom>
            <a:solidFill>
              <a:srgbClr val="7597D9"/>
            </a:solidFill>
          </p:spPr>
          <p:txBody>
            <a:bodyPr wrap="square" lIns="0" tIns="0" rIns="0" bIns="0" rtlCol="0"/>
            <a:lstStyle/>
            <a:p>
              <a:endParaRPr/>
            </a:p>
          </p:txBody>
        </p:sp>
        <p:sp>
          <p:nvSpPr>
            <p:cNvPr id="16" name="object 16"/>
            <p:cNvSpPr/>
            <p:nvPr/>
          </p:nvSpPr>
          <p:spPr>
            <a:xfrm>
              <a:off x="5929883" y="5548884"/>
              <a:ext cx="1943100" cy="158750"/>
            </a:xfrm>
            <a:custGeom>
              <a:avLst/>
              <a:gdLst/>
              <a:ahLst/>
              <a:cxnLst/>
              <a:rect l="l" t="t" r="r" b="b"/>
              <a:pathLst>
                <a:path w="1943100" h="158750">
                  <a:moveTo>
                    <a:pt x="0" y="158495"/>
                  </a:moveTo>
                  <a:lnTo>
                    <a:pt x="1943100" y="158495"/>
                  </a:lnTo>
                  <a:lnTo>
                    <a:pt x="1943100" y="0"/>
                  </a:lnTo>
                  <a:lnTo>
                    <a:pt x="0" y="0"/>
                  </a:lnTo>
                  <a:lnTo>
                    <a:pt x="0" y="158495"/>
                  </a:lnTo>
                  <a:close/>
                </a:path>
              </a:pathLst>
            </a:custGeom>
            <a:ln w="9144">
              <a:solidFill>
                <a:srgbClr val="000000"/>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6882383" y="5707379"/>
              <a:ext cx="173735" cy="612647"/>
            </a:xfrm>
            <a:prstGeom prst="rect">
              <a:avLst/>
            </a:prstGeom>
          </p:spPr>
        </p:pic>
        <p:pic>
          <p:nvPicPr>
            <p:cNvPr id="18" name="object 18"/>
            <p:cNvPicPr/>
            <p:nvPr/>
          </p:nvPicPr>
          <p:blipFill>
            <a:blip r:embed="rId5" cstate="print"/>
            <a:stretch>
              <a:fillRect/>
            </a:stretch>
          </p:blipFill>
          <p:spPr>
            <a:xfrm>
              <a:off x="6534999" y="4661916"/>
              <a:ext cx="776581" cy="879347"/>
            </a:xfrm>
            <a:prstGeom prst="rect">
              <a:avLst/>
            </a:prstGeom>
          </p:spPr>
        </p:pic>
        <p:pic>
          <p:nvPicPr>
            <p:cNvPr id="19" name="object 19"/>
            <p:cNvPicPr/>
            <p:nvPr/>
          </p:nvPicPr>
          <p:blipFill>
            <a:blip r:embed="rId6" cstate="print"/>
            <a:stretch>
              <a:fillRect/>
            </a:stretch>
          </p:blipFill>
          <p:spPr>
            <a:xfrm>
              <a:off x="6938771" y="4451604"/>
              <a:ext cx="129539" cy="657590"/>
            </a:xfrm>
            <a:prstGeom prst="rect">
              <a:avLst/>
            </a:prstGeom>
          </p:spPr>
        </p:pic>
        <p:pic>
          <p:nvPicPr>
            <p:cNvPr id="20" name="object 20"/>
            <p:cNvPicPr/>
            <p:nvPr/>
          </p:nvPicPr>
          <p:blipFill>
            <a:blip r:embed="rId7" cstate="print"/>
            <a:stretch>
              <a:fillRect/>
            </a:stretch>
          </p:blipFill>
          <p:spPr>
            <a:xfrm>
              <a:off x="6777227" y="4882896"/>
              <a:ext cx="47244" cy="179831"/>
            </a:xfrm>
            <a:prstGeom prst="rect">
              <a:avLst/>
            </a:prstGeom>
          </p:spPr>
        </p:pic>
        <p:sp>
          <p:nvSpPr>
            <p:cNvPr id="21" name="object 21"/>
            <p:cNvSpPr/>
            <p:nvPr/>
          </p:nvSpPr>
          <p:spPr>
            <a:xfrm>
              <a:off x="4661915" y="1932432"/>
              <a:ext cx="1099185" cy="402590"/>
            </a:xfrm>
            <a:custGeom>
              <a:avLst/>
              <a:gdLst/>
              <a:ahLst/>
              <a:cxnLst/>
              <a:rect l="l" t="t" r="r" b="b"/>
              <a:pathLst>
                <a:path w="1099185" h="402589">
                  <a:moveTo>
                    <a:pt x="1098803" y="0"/>
                  </a:moveTo>
                  <a:lnTo>
                    <a:pt x="0" y="0"/>
                  </a:lnTo>
                  <a:lnTo>
                    <a:pt x="0" y="402336"/>
                  </a:lnTo>
                  <a:lnTo>
                    <a:pt x="1098803" y="402336"/>
                  </a:lnTo>
                  <a:lnTo>
                    <a:pt x="1098803" y="0"/>
                  </a:lnTo>
                  <a:close/>
                </a:path>
              </a:pathLst>
            </a:custGeom>
            <a:solidFill>
              <a:srgbClr val="FD8537"/>
            </a:solidFill>
          </p:spPr>
          <p:txBody>
            <a:bodyPr wrap="square" lIns="0" tIns="0" rIns="0" bIns="0" rtlCol="0"/>
            <a:lstStyle/>
            <a:p>
              <a:endParaRPr/>
            </a:p>
          </p:txBody>
        </p:sp>
        <p:sp>
          <p:nvSpPr>
            <p:cNvPr id="22" name="object 22"/>
            <p:cNvSpPr/>
            <p:nvPr/>
          </p:nvSpPr>
          <p:spPr>
            <a:xfrm>
              <a:off x="4661915" y="1932432"/>
              <a:ext cx="1099185" cy="402590"/>
            </a:xfrm>
            <a:custGeom>
              <a:avLst/>
              <a:gdLst/>
              <a:ahLst/>
              <a:cxnLst/>
              <a:rect l="l" t="t" r="r" b="b"/>
              <a:pathLst>
                <a:path w="1099185" h="402589">
                  <a:moveTo>
                    <a:pt x="0" y="402336"/>
                  </a:moveTo>
                  <a:lnTo>
                    <a:pt x="1098803" y="402336"/>
                  </a:lnTo>
                  <a:lnTo>
                    <a:pt x="1098803" y="0"/>
                  </a:lnTo>
                  <a:lnTo>
                    <a:pt x="0" y="0"/>
                  </a:lnTo>
                  <a:lnTo>
                    <a:pt x="0" y="402336"/>
                  </a:lnTo>
                  <a:close/>
                </a:path>
              </a:pathLst>
            </a:custGeom>
            <a:ln w="9144">
              <a:solidFill>
                <a:srgbClr val="000000"/>
              </a:solidFill>
            </a:ln>
          </p:spPr>
          <p:txBody>
            <a:bodyPr wrap="square" lIns="0" tIns="0" rIns="0" bIns="0" rtlCol="0"/>
            <a:lstStyle/>
            <a:p>
              <a:endParaRPr/>
            </a:p>
          </p:txBody>
        </p:sp>
      </p:grpSp>
      <p:sp>
        <p:nvSpPr>
          <p:cNvPr id="23" name="object 23"/>
          <p:cNvSpPr txBox="1"/>
          <p:nvPr/>
        </p:nvSpPr>
        <p:spPr>
          <a:xfrm>
            <a:off x="4741290" y="2025141"/>
            <a:ext cx="890269"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a:cs typeface="Arial"/>
              </a:rPr>
              <a:t>He-</a:t>
            </a:r>
            <a:r>
              <a:rPr sz="1200" dirty="0">
                <a:latin typeface="Arial"/>
                <a:cs typeface="Arial"/>
              </a:rPr>
              <a:t>Cd</a:t>
            </a:r>
            <a:r>
              <a:rPr sz="1200" spc="5" dirty="0">
                <a:latin typeface="Arial"/>
                <a:cs typeface="Arial"/>
              </a:rPr>
              <a:t> </a:t>
            </a:r>
            <a:r>
              <a:rPr sz="1200" spc="-10" dirty="0">
                <a:latin typeface="Arial"/>
                <a:cs typeface="Arial"/>
              </a:rPr>
              <a:t>Laser</a:t>
            </a:r>
            <a:endParaRPr sz="1200">
              <a:latin typeface="Arial"/>
              <a:cs typeface="Arial"/>
            </a:endParaRPr>
          </a:p>
        </p:txBody>
      </p:sp>
      <p:grpSp>
        <p:nvGrpSpPr>
          <p:cNvPr id="24" name="object 24"/>
          <p:cNvGrpSpPr/>
          <p:nvPr/>
        </p:nvGrpSpPr>
        <p:grpSpPr>
          <a:xfrm>
            <a:off x="5582158" y="1956435"/>
            <a:ext cx="1649730" cy="426084"/>
            <a:chOff x="5582158" y="1956435"/>
            <a:chExt cx="1649730" cy="426084"/>
          </a:xfrm>
        </p:grpSpPr>
        <p:pic>
          <p:nvPicPr>
            <p:cNvPr id="25" name="object 25"/>
            <p:cNvPicPr/>
            <p:nvPr/>
          </p:nvPicPr>
          <p:blipFill>
            <a:blip r:embed="rId8" cstate="print"/>
            <a:stretch>
              <a:fillRect/>
            </a:stretch>
          </p:blipFill>
          <p:spPr>
            <a:xfrm>
              <a:off x="6899148" y="2071116"/>
              <a:ext cx="332231" cy="213360"/>
            </a:xfrm>
            <a:prstGeom prst="rect">
              <a:avLst/>
            </a:prstGeom>
          </p:spPr>
        </p:pic>
        <p:sp>
          <p:nvSpPr>
            <p:cNvPr id="26" name="object 26"/>
            <p:cNvSpPr/>
            <p:nvPr/>
          </p:nvSpPr>
          <p:spPr>
            <a:xfrm>
              <a:off x="6768846" y="1956435"/>
              <a:ext cx="373380" cy="426084"/>
            </a:xfrm>
            <a:custGeom>
              <a:avLst/>
              <a:gdLst/>
              <a:ahLst/>
              <a:cxnLst/>
              <a:rect l="l" t="t" r="r" b="b"/>
              <a:pathLst>
                <a:path w="373379" h="426085">
                  <a:moveTo>
                    <a:pt x="8889" y="29844"/>
                  </a:moveTo>
                  <a:lnTo>
                    <a:pt x="0" y="37337"/>
                  </a:lnTo>
                  <a:lnTo>
                    <a:pt x="329183" y="425957"/>
                  </a:lnTo>
                  <a:lnTo>
                    <a:pt x="338074" y="418464"/>
                  </a:lnTo>
                  <a:lnTo>
                    <a:pt x="8889" y="29844"/>
                  </a:lnTo>
                  <a:close/>
                </a:path>
                <a:path w="373379" h="426085">
                  <a:moveTo>
                    <a:pt x="44196" y="0"/>
                  </a:moveTo>
                  <a:lnTo>
                    <a:pt x="17652" y="22351"/>
                  </a:lnTo>
                  <a:lnTo>
                    <a:pt x="346836" y="410972"/>
                  </a:lnTo>
                  <a:lnTo>
                    <a:pt x="373379" y="388619"/>
                  </a:lnTo>
                  <a:lnTo>
                    <a:pt x="44196" y="0"/>
                  </a:lnTo>
                  <a:close/>
                </a:path>
              </a:pathLst>
            </a:custGeom>
            <a:solidFill>
              <a:srgbClr val="000000"/>
            </a:solidFill>
          </p:spPr>
          <p:txBody>
            <a:bodyPr wrap="square" lIns="0" tIns="0" rIns="0" bIns="0" rtlCol="0"/>
            <a:lstStyle/>
            <a:p>
              <a:endParaRPr/>
            </a:p>
          </p:txBody>
        </p:sp>
        <p:sp>
          <p:nvSpPr>
            <p:cNvPr id="27" name="object 27"/>
            <p:cNvSpPr/>
            <p:nvPr/>
          </p:nvSpPr>
          <p:spPr>
            <a:xfrm>
              <a:off x="5592318" y="2134362"/>
              <a:ext cx="1259205" cy="0"/>
            </a:xfrm>
            <a:custGeom>
              <a:avLst/>
              <a:gdLst/>
              <a:ahLst/>
              <a:cxnLst/>
              <a:rect l="l" t="t" r="r" b="b"/>
              <a:pathLst>
                <a:path w="1259204">
                  <a:moveTo>
                    <a:pt x="0" y="0"/>
                  </a:moveTo>
                  <a:lnTo>
                    <a:pt x="1258824" y="0"/>
                  </a:lnTo>
                </a:path>
              </a:pathLst>
            </a:custGeom>
            <a:ln w="19812">
              <a:solidFill>
                <a:srgbClr val="6600CC"/>
              </a:solidFill>
            </a:ln>
          </p:spPr>
          <p:txBody>
            <a:bodyPr wrap="square" lIns="0" tIns="0" rIns="0" bIns="0" rtlCol="0"/>
            <a:lstStyle/>
            <a:p>
              <a:endParaRPr/>
            </a:p>
          </p:txBody>
        </p:sp>
      </p:grpSp>
      <p:sp>
        <p:nvSpPr>
          <p:cNvPr id="28" name="object 28"/>
          <p:cNvSpPr txBox="1"/>
          <p:nvPr/>
        </p:nvSpPr>
        <p:spPr>
          <a:xfrm>
            <a:off x="6324346" y="2779903"/>
            <a:ext cx="66230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UV </a:t>
            </a:r>
            <a:r>
              <a:rPr sz="1200" spc="-20" dirty="0">
                <a:latin typeface="Arial"/>
                <a:cs typeface="Arial"/>
              </a:rPr>
              <a:t>beam</a:t>
            </a:r>
            <a:endParaRPr sz="1200">
              <a:latin typeface="Arial"/>
              <a:cs typeface="Arial"/>
            </a:endParaRPr>
          </a:p>
        </p:txBody>
      </p:sp>
      <p:sp>
        <p:nvSpPr>
          <p:cNvPr id="29" name="object 29"/>
          <p:cNvSpPr txBox="1"/>
          <p:nvPr/>
        </p:nvSpPr>
        <p:spPr>
          <a:xfrm>
            <a:off x="4904866" y="1324102"/>
            <a:ext cx="2306955" cy="208279"/>
          </a:xfrm>
          <a:prstGeom prst="rect">
            <a:avLst/>
          </a:prstGeom>
        </p:spPr>
        <p:txBody>
          <a:bodyPr vert="horz" wrap="square" lIns="0" tIns="12700" rIns="0" bIns="0" rtlCol="0">
            <a:spAutoFit/>
          </a:bodyPr>
          <a:lstStyle/>
          <a:p>
            <a:pPr marL="38100">
              <a:lnSpc>
                <a:spcPct val="100000"/>
              </a:lnSpc>
              <a:spcBef>
                <a:spcPts val="100"/>
              </a:spcBef>
            </a:pPr>
            <a:r>
              <a:rPr sz="1200" dirty="0">
                <a:latin typeface="Arial"/>
                <a:cs typeface="Arial"/>
              </a:rPr>
              <a:t>Focusing</a:t>
            </a:r>
            <a:r>
              <a:rPr sz="1200" spc="-50" dirty="0">
                <a:latin typeface="Arial"/>
                <a:cs typeface="Arial"/>
              </a:rPr>
              <a:t> </a:t>
            </a:r>
            <a:r>
              <a:rPr sz="1200" dirty="0">
                <a:latin typeface="Arial"/>
                <a:cs typeface="Arial"/>
              </a:rPr>
              <a:t>system</a:t>
            </a:r>
            <a:r>
              <a:rPr sz="1200" spc="310" dirty="0">
                <a:latin typeface="Arial"/>
                <a:cs typeface="Arial"/>
              </a:rPr>
              <a:t> </a:t>
            </a:r>
            <a:r>
              <a:rPr sz="1800" baseline="-11574" dirty="0">
                <a:latin typeface="Arial"/>
                <a:cs typeface="Arial"/>
              </a:rPr>
              <a:t>Rotating</a:t>
            </a:r>
            <a:r>
              <a:rPr sz="1800" spc="-67" baseline="-11574" dirty="0">
                <a:latin typeface="Arial"/>
                <a:cs typeface="Arial"/>
              </a:rPr>
              <a:t> </a:t>
            </a:r>
            <a:r>
              <a:rPr sz="1800" spc="-15" baseline="-11574" dirty="0">
                <a:latin typeface="Arial"/>
                <a:cs typeface="Arial"/>
              </a:rPr>
              <a:t>mirror</a:t>
            </a:r>
            <a:endParaRPr sz="1800" baseline="-11574" dirty="0">
              <a:latin typeface="Arial"/>
              <a:cs typeface="Arial"/>
            </a:endParaRPr>
          </a:p>
        </p:txBody>
      </p:sp>
      <p:sp>
        <p:nvSpPr>
          <p:cNvPr id="30" name="object 30"/>
          <p:cNvSpPr txBox="1"/>
          <p:nvPr/>
        </p:nvSpPr>
        <p:spPr>
          <a:xfrm>
            <a:off x="7439914" y="1554860"/>
            <a:ext cx="1041400"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latin typeface="Arial"/>
                <a:cs typeface="Arial"/>
              </a:rPr>
              <a:t>High-speed </a:t>
            </a:r>
            <a:r>
              <a:rPr sz="1200" dirty="0">
                <a:latin typeface="Arial"/>
                <a:cs typeface="Arial"/>
              </a:rPr>
              <a:t>stepper</a:t>
            </a:r>
            <a:r>
              <a:rPr sz="1200" spc="-50" dirty="0">
                <a:latin typeface="Arial"/>
                <a:cs typeface="Arial"/>
              </a:rPr>
              <a:t> </a:t>
            </a:r>
            <a:r>
              <a:rPr sz="1200" spc="-10" dirty="0">
                <a:latin typeface="Arial"/>
                <a:cs typeface="Arial"/>
              </a:rPr>
              <a:t>motors</a:t>
            </a:r>
            <a:endParaRPr sz="1200">
              <a:latin typeface="Arial"/>
              <a:cs typeface="Arial"/>
            </a:endParaRPr>
          </a:p>
        </p:txBody>
      </p:sp>
      <p:grpSp>
        <p:nvGrpSpPr>
          <p:cNvPr id="31" name="object 31"/>
          <p:cNvGrpSpPr/>
          <p:nvPr/>
        </p:nvGrpSpPr>
        <p:grpSpPr>
          <a:xfrm>
            <a:off x="5747639" y="1653158"/>
            <a:ext cx="1657350" cy="2797175"/>
            <a:chOff x="5747639" y="1653158"/>
            <a:chExt cx="1657350" cy="2797175"/>
          </a:xfrm>
        </p:grpSpPr>
        <p:sp>
          <p:nvSpPr>
            <p:cNvPr id="32" name="object 32"/>
            <p:cNvSpPr/>
            <p:nvPr/>
          </p:nvSpPr>
          <p:spPr>
            <a:xfrm>
              <a:off x="7019544" y="1768728"/>
              <a:ext cx="385445" cy="307340"/>
            </a:xfrm>
            <a:custGeom>
              <a:avLst/>
              <a:gdLst/>
              <a:ahLst/>
              <a:cxnLst/>
              <a:rect l="l" t="t" r="r" b="b"/>
              <a:pathLst>
                <a:path w="385445" h="307339">
                  <a:moveTo>
                    <a:pt x="385191" y="8128"/>
                  </a:moveTo>
                  <a:lnTo>
                    <a:pt x="373761" y="2286"/>
                  </a:lnTo>
                  <a:lnTo>
                    <a:pt x="372097" y="5562"/>
                  </a:lnTo>
                  <a:lnTo>
                    <a:pt x="368173" y="0"/>
                  </a:lnTo>
                  <a:lnTo>
                    <a:pt x="58902" y="215519"/>
                  </a:lnTo>
                  <a:lnTo>
                    <a:pt x="40767" y="189484"/>
                  </a:lnTo>
                  <a:lnTo>
                    <a:pt x="0" y="264287"/>
                  </a:lnTo>
                  <a:lnTo>
                    <a:pt x="84328" y="251968"/>
                  </a:lnTo>
                  <a:lnTo>
                    <a:pt x="71221" y="233172"/>
                  </a:lnTo>
                  <a:lnTo>
                    <a:pt x="66154" y="225920"/>
                  </a:lnTo>
                  <a:lnTo>
                    <a:pt x="366471" y="16738"/>
                  </a:lnTo>
                  <a:lnTo>
                    <a:pt x="255765" y="236093"/>
                  </a:lnTo>
                  <a:lnTo>
                    <a:pt x="227457" y="221742"/>
                  </a:lnTo>
                  <a:lnTo>
                    <a:pt x="227076" y="306959"/>
                  </a:lnTo>
                  <a:lnTo>
                    <a:pt x="295402" y="256159"/>
                  </a:lnTo>
                  <a:lnTo>
                    <a:pt x="289382" y="253111"/>
                  </a:lnTo>
                  <a:lnTo>
                    <a:pt x="267068" y="241820"/>
                  </a:lnTo>
                  <a:lnTo>
                    <a:pt x="385191" y="8128"/>
                  </a:lnTo>
                  <a:close/>
                </a:path>
              </a:pathLst>
            </a:custGeom>
            <a:solidFill>
              <a:srgbClr val="000000"/>
            </a:solidFill>
          </p:spPr>
          <p:txBody>
            <a:bodyPr wrap="square" lIns="0" tIns="0" rIns="0" bIns="0" rtlCol="0"/>
            <a:lstStyle/>
            <a:p>
              <a:endParaRPr/>
            </a:p>
          </p:txBody>
        </p:sp>
        <p:sp>
          <p:nvSpPr>
            <p:cNvPr id="33" name="object 33"/>
            <p:cNvSpPr/>
            <p:nvPr/>
          </p:nvSpPr>
          <p:spPr>
            <a:xfrm>
              <a:off x="6867906" y="2120645"/>
              <a:ext cx="160020" cy="2319655"/>
            </a:xfrm>
            <a:custGeom>
              <a:avLst/>
              <a:gdLst/>
              <a:ahLst/>
              <a:cxnLst/>
              <a:rect l="l" t="t" r="r" b="b"/>
              <a:pathLst>
                <a:path w="160020" h="2319654">
                  <a:moveTo>
                    <a:pt x="0" y="0"/>
                  </a:moveTo>
                  <a:lnTo>
                    <a:pt x="160020" y="2319528"/>
                  </a:lnTo>
                </a:path>
              </a:pathLst>
            </a:custGeom>
            <a:ln w="19811">
              <a:solidFill>
                <a:srgbClr val="6600CC"/>
              </a:solidFill>
            </a:ln>
          </p:spPr>
          <p:txBody>
            <a:bodyPr wrap="square" lIns="0" tIns="0" rIns="0" bIns="0" rtlCol="0"/>
            <a:lstStyle/>
            <a:p>
              <a:endParaRPr/>
            </a:p>
          </p:txBody>
        </p:sp>
        <p:sp>
          <p:nvSpPr>
            <p:cNvPr id="34" name="object 34"/>
            <p:cNvSpPr/>
            <p:nvPr/>
          </p:nvSpPr>
          <p:spPr>
            <a:xfrm>
              <a:off x="6054852" y="1879091"/>
              <a:ext cx="210820" cy="504825"/>
            </a:xfrm>
            <a:custGeom>
              <a:avLst/>
              <a:gdLst/>
              <a:ahLst/>
              <a:cxnLst/>
              <a:rect l="l" t="t" r="r" b="b"/>
              <a:pathLst>
                <a:path w="210820" h="504825">
                  <a:moveTo>
                    <a:pt x="47878" y="1524"/>
                  </a:moveTo>
                  <a:lnTo>
                    <a:pt x="63589" y="42072"/>
                  </a:lnTo>
                  <a:lnTo>
                    <a:pt x="76148" y="87741"/>
                  </a:lnTo>
                  <a:lnTo>
                    <a:pt x="85360" y="137495"/>
                  </a:lnTo>
                  <a:lnTo>
                    <a:pt x="91030" y="190296"/>
                  </a:lnTo>
                  <a:lnTo>
                    <a:pt x="92963" y="245110"/>
                  </a:lnTo>
                  <a:lnTo>
                    <a:pt x="91028" y="300122"/>
                  </a:lnTo>
                  <a:lnTo>
                    <a:pt x="85344" y="353068"/>
                  </a:lnTo>
                  <a:lnTo>
                    <a:pt x="76093" y="402917"/>
                  </a:lnTo>
                  <a:lnTo>
                    <a:pt x="63459" y="448639"/>
                  </a:lnTo>
                  <a:lnTo>
                    <a:pt x="47625" y="489204"/>
                  </a:lnTo>
                </a:path>
                <a:path w="210820" h="504825">
                  <a:moveTo>
                    <a:pt x="44576" y="0"/>
                  </a:moveTo>
                  <a:lnTo>
                    <a:pt x="29016" y="39959"/>
                  </a:lnTo>
                  <a:lnTo>
                    <a:pt x="16596" y="84947"/>
                  </a:lnTo>
                  <a:lnTo>
                    <a:pt x="7498" y="133959"/>
                  </a:lnTo>
                  <a:lnTo>
                    <a:pt x="1904" y="185988"/>
                  </a:lnTo>
                  <a:lnTo>
                    <a:pt x="0" y="240030"/>
                  </a:lnTo>
                  <a:lnTo>
                    <a:pt x="2110" y="296850"/>
                  </a:lnTo>
                  <a:lnTo>
                    <a:pt x="8286" y="351330"/>
                  </a:lnTo>
                  <a:lnTo>
                    <a:pt x="18297" y="402317"/>
                  </a:lnTo>
                  <a:lnTo>
                    <a:pt x="31910" y="448659"/>
                  </a:lnTo>
                  <a:lnTo>
                    <a:pt x="48895" y="489204"/>
                  </a:lnTo>
                </a:path>
                <a:path w="210820" h="504825">
                  <a:moveTo>
                    <a:pt x="165735" y="16763"/>
                  </a:moveTo>
                  <a:lnTo>
                    <a:pt x="181295" y="57312"/>
                  </a:lnTo>
                  <a:lnTo>
                    <a:pt x="193715" y="102981"/>
                  </a:lnTo>
                  <a:lnTo>
                    <a:pt x="202813" y="152735"/>
                  </a:lnTo>
                  <a:lnTo>
                    <a:pt x="208407" y="205536"/>
                  </a:lnTo>
                  <a:lnTo>
                    <a:pt x="210312" y="260350"/>
                  </a:lnTo>
                  <a:lnTo>
                    <a:pt x="208392" y="315362"/>
                  </a:lnTo>
                  <a:lnTo>
                    <a:pt x="202761" y="368308"/>
                  </a:lnTo>
                  <a:lnTo>
                    <a:pt x="193605" y="418157"/>
                  </a:lnTo>
                  <a:lnTo>
                    <a:pt x="181116" y="463879"/>
                  </a:lnTo>
                  <a:lnTo>
                    <a:pt x="165481" y="504444"/>
                  </a:lnTo>
                </a:path>
                <a:path w="210820" h="504825">
                  <a:moveTo>
                    <a:pt x="163449" y="13716"/>
                  </a:moveTo>
                  <a:lnTo>
                    <a:pt x="147888" y="53827"/>
                  </a:lnTo>
                  <a:lnTo>
                    <a:pt x="135468" y="98968"/>
                  </a:lnTo>
                  <a:lnTo>
                    <a:pt x="126370" y="148132"/>
                  </a:lnTo>
                  <a:lnTo>
                    <a:pt x="120776" y="200314"/>
                  </a:lnTo>
                  <a:lnTo>
                    <a:pt x="118872" y="254508"/>
                  </a:lnTo>
                  <a:lnTo>
                    <a:pt x="120982" y="311481"/>
                  </a:lnTo>
                  <a:lnTo>
                    <a:pt x="127158" y="366113"/>
                  </a:lnTo>
                  <a:lnTo>
                    <a:pt x="137169" y="417252"/>
                  </a:lnTo>
                  <a:lnTo>
                    <a:pt x="150782" y="463747"/>
                  </a:lnTo>
                  <a:lnTo>
                    <a:pt x="167767" y="504444"/>
                  </a:lnTo>
                </a:path>
              </a:pathLst>
            </a:custGeom>
            <a:ln w="9144">
              <a:solidFill>
                <a:srgbClr val="000000"/>
              </a:solidFill>
            </a:ln>
          </p:spPr>
          <p:txBody>
            <a:bodyPr wrap="square" lIns="0" tIns="0" rIns="0" bIns="0" rtlCol="0"/>
            <a:lstStyle/>
            <a:p>
              <a:endParaRPr/>
            </a:p>
          </p:txBody>
        </p:sp>
        <p:sp>
          <p:nvSpPr>
            <p:cNvPr id="35" name="object 35"/>
            <p:cNvSpPr/>
            <p:nvPr/>
          </p:nvSpPr>
          <p:spPr>
            <a:xfrm>
              <a:off x="5747639" y="1653158"/>
              <a:ext cx="984250" cy="264160"/>
            </a:xfrm>
            <a:custGeom>
              <a:avLst/>
              <a:gdLst/>
              <a:ahLst/>
              <a:cxnLst/>
              <a:rect l="l" t="t" r="r" b="b"/>
              <a:pathLst>
                <a:path w="984250" h="264160">
                  <a:moveTo>
                    <a:pt x="291973" y="235077"/>
                  </a:moveTo>
                  <a:lnTo>
                    <a:pt x="275907" y="200406"/>
                  </a:lnTo>
                  <a:lnTo>
                    <a:pt x="256159" y="157734"/>
                  </a:lnTo>
                  <a:lnTo>
                    <a:pt x="236385" y="182524"/>
                  </a:lnTo>
                  <a:lnTo>
                    <a:pt x="7874" y="0"/>
                  </a:lnTo>
                  <a:lnTo>
                    <a:pt x="0" y="9906"/>
                  </a:lnTo>
                  <a:lnTo>
                    <a:pt x="228447" y="192481"/>
                  </a:lnTo>
                  <a:lnTo>
                    <a:pt x="208661" y="217297"/>
                  </a:lnTo>
                  <a:lnTo>
                    <a:pt x="291973" y="235077"/>
                  </a:lnTo>
                  <a:close/>
                </a:path>
                <a:path w="984250" h="264160">
                  <a:moveTo>
                    <a:pt x="983869" y="264033"/>
                  </a:moveTo>
                  <a:lnTo>
                    <a:pt x="967892" y="229235"/>
                  </a:lnTo>
                  <a:lnTo>
                    <a:pt x="948309" y="186563"/>
                  </a:lnTo>
                  <a:lnTo>
                    <a:pt x="928370" y="211378"/>
                  </a:lnTo>
                  <a:lnTo>
                    <a:pt x="701294" y="28956"/>
                  </a:lnTo>
                  <a:lnTo>
                    <a:pt x="693420" y="38862"/>
                  </a:lnTo>
                  <a:lnTo>
                    <a:pt x="920445" y="221246"/>
                  </a:lnTo>
                  <a:lnTo>
                    <a:pt x="900557" y="245999"/>
                  </a:lnTo>
                  <a:lnTo>
                    <a:pt x="983869" y="264033"/>
                  </a:lnTo>
                  <a:close/>
                </a:path>
              </a:pathLst>
            </a:custGeom>
            <a:solidFill>
              <a:srgbClr val="000000"/>
            </a:solidFill>
          </p:spPr>
          <p:txBody>
            <a:bodyPr wrap="square" lIns="0" tIns="0" rIns="0" bIns="0" rtlCol="0"/>
            <a:lstStyle/>
            <a:p>
              <a:endParaRPr/>
            </a:p>
          </p:txBody>
        </p:sp>
      </p:grpSp>
      <p:sp>
        <p:nvSpPr>
          <p:cNvPr id="36" name="object 36"/>
          <p:cNvSpPr txBox="1"/>
          <p:nvPr/>
        </p:nvSpPr>
        <p:spPr>
          <a:xfrm>
            <a:off x="4703445" y="3702177"/>
            <a:ext cx="80200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Liquid</a:t>
            </a:r>
            <a:r>
              <a:rPr sz="1200" spc="-45" dirty="0">
                <a:latin typeface="Arial"/>
                <a:cs typeface="Arial"/>
              </a:rPr>
              <a:t> </a:t>
            </a:r>
            <a:r>
              <a:rPr sz="1200" spc="-10" dirty="0">
                <a:latin typeface="Arial"/>
                <a:cs typeface="Arial"/>
              </a:rPr>
              <a:t>resin</a:t>
            </a:r>
            <a:endParaRPr sz="1200" dirty="0">
              <a:latin typeface="Arial"/>
              <a:cs typeface="Arial"/>
            </a:endParaRPr>
          </a:p>
        </p:txBody>
      </p:sp>
      <p:sp>
        <p:nvSpPr>
          <p:cNvPr id="37" name="object 37"/>
          <p:cNvSpPr txBox="1"/>
          <p:nvPr/>
        </p:nvSpPr>
        <p:spPr>
          <a:xfrm>
            <a:off x="5186553" y="4079240"/>
            <a:ext cx="30607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Arial"/>
                <a:cs typeface="Arial"/>
              </a:rPr>
              <a:t>Part</a:t>
            </a:r>
            <a:endParaRPr sz="1200">
              <a:latin typeface="Arial"/>
              <a:cs typeface="Arial"/>
            </a:endParaRPr>
          </a:p>
        </p:txBody>
      </p:sp>
      <p:sp>
        <p:nvSpPr>
          <p:cNvPr id="38" name="object 38"/>
          <p:cNvSpPr txBox="1"/>
          <p:nvPr/>
        </p:nvSpPr>
        <p:spPr>
          <a:xfrm>
            <a:off x="5006085" y="5095494"/>
            <a:ext cx="59626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Arial"/>
                <a:cs typeface="Arial"/>
              </a:rPr>
              <a:t>Platform</a:t>
            </a:r>
            <a:endParaRPr sz="1200">
              <a:latin typeface="Arial"/>
              <a:cs typeface="Arial"/>
            </a:endParaRPr>
          </a:p>
        </p:txBody>
      </p:sp>
      <p:sp>
        <p:nvSpPr>
          <p:cNvPr id="39" name="object 39"/>
          <p:cNvSpPr txBox="1"/>
          <p:nvPr/>
        </p:nvSpPr>
        <p:spPr>
          <a:xfrm>
            <a:off x="4499228" y="5518200"/>
            <a:ext cx="114935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Elevation</a:t>
            </a:r>
            <a:r>
              <a:rPr sz="1200" spc="-50" dirty="0">
                <a:latin typeface="Arial"/>
                <a:cs typeface="Arial"/>
              </a:rPr>
              <a:t> </a:t>
            </a:r>
            <a:r>
              <a:rPr sz="1200" spc="-10" dirty="0">
                <a:latin typeface="Arial"/>
                <a:cs typeface="Arial"/>
              </a:rPr>
              <a:t>control</a:t>
            </a:r>
            <a:endParaRPr sz="1200">
              <a:latin typeface="Arial"/>
              <a:cs typeface="Arial"/>
            </a:endParaRPr>
          </a:p>
        </p:txBody>
      </p:sp>
      <p:sp>
        <p:nvSpPr>
          <p:cNvPr id="40" name="object 40"/>
          <p:cNvSpPr txBox="1"/>
          <p:nvPr/>
        </p:nvSpPr>
        <p:spPr>
          <a:xfrm>
            <a:off x="4517516" y="4646167"/>
            <a:ext cx="126936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Support</a:t>
            </a:r>
            <a:r>
              <a:rPr sz="1200" spc="-45" dirty="0">
                <a:latin typeface="Arial"/>
                <a:cs typeface="Arial"/>
              </a:rPr>
              <a:t> </a:t>
            </a:r>
            <a:r>
              <a:rPr sz="1200" spc="-10" dirty="0">
                <a:latin typeface="Arial"/>
                <a:cs typeface="Arial"/>
              </a:rPr>
              <a:t>structures</a:t>
            </a:r>
            <a:endParaRPr sz="1200">
              <a:latin typeface="Arial"/>
              <a:cs typeface="Arial"/>
            </a:endParaRPr>
          </a:p>
        </p:txBody>
      </p:sp>
      <p:grpSp>
        <p:nvGrpSpPr>
          <p:cNvPr id="41" name="object 41"/>
          <p:cNvGrpSpPr/>
          <p:nvPr/>
        </p:nvGrpSpPr>
        <p:grpSpPr>
          <a:xfrm>
            <a:off x="5393816" y="3929253"/>
            <a:ext cx="3142615" cy="2517775"/>
            <a:chOff x="5393816" y="3929253"/>
            <a:chExt cx="3142615" cy="2517775"/>
          </a:xfrm>
        </p:grpSpPr>
        <p:sp>
          <p:nvSpPr>
            <p:cNvPr id="42" name="object 42"/>
            <p:cNvSpPr/>
            <p:nvPr/>
          </p:nvSpPr>
          <p:spPr>
            <a:xfrm>
              <a:off x="5393817" y="3929253"/>
              <a:ext cx="1557655" cy="2306320"/>
            </a:xfrm>
            <a:custGeom>
              <a:avLst/>
              <a:gdLst/>
              <a:ahLst/>
              <a:cxnLst/>
              <a:rect l="l" t="t" r="r" b="b"/>
              <a:pathLst>
                <a:path w="1557654" h="2306320">
                  <a:moveTo>
                    <a:pt x="839343" y="1704975"/>
                  </a:moveTo>
                  <a:lnTo>
                    <a:pt x="822858" y="1684896"/>
                  </a:lnTo>
                  <a:lnTo>
                    <a:pt x="785241" y="1639062"/>
                  </a:lnTo>
                  <a:lnTo>
                    <a:pt x="772325" y="1668094"/>
                  </a:lnTo>
                  <a:lnTo>
                    <a:pt x="131699" y="1382141"/>
                  </a:lnTo>
                  <a:lnTo>
                    <a:pt x="126619" y="1393825"/>
                  </a:lnTo>
                  <a:lnTo>
                    <a:pt x="767143" y="1679714"/>
                  </a:lnTo>
                  <a:lnTo>
                    <a:pt x="754253" y="1708708"/>
                  </a:lnTo>
                  <a:lnTo>
                    <a:pt x="839343" y="1704975"/>
                  </a:lnTo>
                  <a:close/>
                </a:path>
                <a:path w="1557654" h="2306320">
                  <a:moveTo>
                    <a:pt x="1042035" y="494919"/>
                  </a:moveTo>
                  <a:lnTo>
                    <a:pt x="1025232" y="473583"/>
                  </a:lnTo>
                  <a:lnTo>
                    <a:pt x="989330" y="427990"/>
                  </a:lnTo>
                  <a:lnTo>
                    <a:pt x="975779" y="456742"/>
                  </a:lnTo>
                  <a:lnTo>
                    <a:pt x="5334" y="0"/>
                  </a:lnTo>
                  <a:lnTo>
                    <a:pt x="0" y="11430"/>
                  </a:lnTo>
                  <a:lnTo>
                    <a:pt x="970368" y="468198"/>
                  </a:lnTo>
                  <a:lnTo>
                    <a:pt x="956818" y="496951"/>
                  </a:lnTo>
                  <a:lnTo>
                    <a:pt x="1042035" y="494919"/>
                  </a:lnTo>
                  <a:close/>
                </a:path>
                <a:path w="1557654" h="2306320">
                  <a:moveTo>
                    <a:pt x="1185278" y="1432179"/>
                  </a:moveTo>
                  <a:lnTo>
                    <a:pt x="1168590" y="1411478"/>
                  </a:lnTo>
                  <a:lnTo>
                    <a:pt x="1131824" y="1365885"/>
                  </a:lnTo>
                  <a:lnTo>
                    <a:pt x="1118616" y="1394777"/>
                  </a:lnTo>
                  <a:lnTo>
                    <a:pt x="148590" y="950976"/>
                  </a:lnTo>
                  <a:lnTo>
                    <a:pt x="143256" y="962406"/>
                  </a:lnTo>
                  <a:lnTo>
                    <a:pt x="1113396" y="1406194"/>
                  </a:lnTo>
                  <a:lnTo>
                    <a:pt x="1100201" y="1435100"/>
                  </a:lnTo>
                  <a:lnTo>
                    <a:pt x="1185278" y="1432179"/>
                  </a:lnTo>
                  <a:close/>
                </a:path>
                <a:path w="1557654" h="2306320">
                  <a:moveTo>
                    <a:pt x="1185278" y="912495"/>
                  </a:moveTo>
                  <a:lnTo>
                    <a:pt x="1168565" y="891413"/>
                  </a:lnTo>
                  <a:lnTo>
                    <a:pt x="1132332" y="845693"/>
                  </a:lnTo>
                  <a:lnTo>
                    <a:pt x="1118882" y="874483"/>
                  </a:lnTo>
                  <a:lnTo>
                    <a:pt x="48006" y="374904"/>
                  </a:lnTo>
                  <a:lnTo>
                    <a:pt x="42672" y="386334"/>
                  </a:lnTo>
                  <a:lnTo>
                    <a:pt x="1113497" y="886015"/>
                  </a:lnTo>
                  <a:lnTo>
                    <a:pt x="1100074" y="914781"/>
                  </a:lnTo>
                  <a:lnTo>
                    <a:pt x="1185278" y="912495"/>
                  </a:lnTo>
                  <a:close/>
                </a:path>
                <a:path w="1557654" h="2306320">
                  <a:moveTo>
                    <a:pt x="1557147" y="2296287"/>
                  </a:moveTo>
                  <a:lnTo>
                    <a:pt x="1542122" y="2280297"/>
                  </a:lnTo>
                  <a:lnTo>
                    <a:pt x="1498854" y="2234196"/>
                  </a:lnTo>
                  <a:lnTo>
                    <a:pt x="1487843" y="2264016"/>
                  </a:lnTo>
                  <a:lnTo>
                    <a:pt x="73406" y="1743214"/>
                  </a:lnTo>
                  <a:lnTo>
                    <a:pt x="69088" y="1755127"/>
                  </a:lnTo>
                  <a:lnTo>
                    <a:pt x="1483436" y="2275941"/>
                  </a:lnTo>
                  <a:lnTo>
                    <a:pt x="1472438" y="2305710"/>
                  </a:lnTo>
                  <a:lnTo>
                    <a:pt x="1557147" y="2296287"/>
                  </a:lnTo>
                  <a:close/>
                </a:path>
              </a:pathLst>
            </a:custGeom>
            <a:solidFill>
              <a:srgbClr val="000000"/>
            </a:solidFill>
          </p:spPr>
          <p:txBody>
            <a:bodyPr wrap="square" lIns="0" tIns="0" rIns="0" bIns="0" rtlCol="0"/>
            <a:lstStyle/>
            <a:p>
              <a:endParaRPr/>
            </a:p>
          </p:txBody>
        </p:sp>
        <p:sp>
          <p:nvSpPr>
            <p:cNvPr id="43" name="object 43"/>
            <p:cNvSpPr/>
            <p:nvPr/>
          </p:nvSpPr>
          <p:spPr>
            <a:xfrm>
              <a:off x="8295131" y="4568952"/>
              <a:ext cx="236220" cy="1873250"/>
            </a:xfrm>
            <a:custGeom>
              <a:avLst/>
              <a:gdLst/>
              <a:ahLst/>
              <a:cxnLst/>
              <a:rect l="l" t="t" r="r" b="b"/>
              <a:pathLst>
                <a:path w="236220" h="1873250">
                  <a:moveTo>
                    <a:pt x="236220" y="0"/>
                  </a:moveTo>
                  <a:lnTo>
                    <a:pt x="0" y="0"/>
                  </a:lnTo>
                  <a:lnTo>
                    <a:pt x="0" y="1872996"/>
                  </a:lnTo>
                  <a:lnTo>
                    <a:pt x="236220" y="1872996"/>
                  </a:lnTo>
                  <a:lnTo>
                    <a:pt x="236220" y="0"/>
                  </a:lnTo>
                  <a:close/>
                </a:path>
              </a:pathLst>
            </a:custGeom>
            <a:solidFill>
              <a:srgbClr val="FD8537"/>
            </a:solidFill>
          </p:spPr>
          <p:txBody>
            <a:bodyPr wrap="square" lIns="0" tIns="0" rIns="0" bIns="0" rtlCol="0"/>
            <a:lstStyle/>
            <a:p>
              <a:endParaRPr/>
            </a:p>
          </p:txBody>
        </p:sp>
        <p:sp>
          <p:nvSpPr>
            <p:cNvPr id="44" name="object 44"/>
            <p:cNvSpPr/>
            <p:nvPr/>
          </p:nvSpPr>
          <p:spPr>
            <a:xfrm>
              <a:off x="8295131" y="4568952"/>
              <a:ext cx="236220" cy="1873250"/>
            </a:xfrm>
            <a:custGeom>
              <a:avLst/>
              <a:gdLst/>
              <a:ahLst/>
              <a:cxnLst/>
              <a:rect l="l" t="t" r="r" b="b"/>
              <a:pathLst>
                <a:path w="236220" h="1873250">
                  <a:moveTo>
                    <a:pt x="0" y="1872996"/>
                  </a:moveTo>
                  <a:lnTo>
                    <a:pt x="236220" y="1872996"/>
                  </a:lnTo>
                  <a:lnTo>
                    <a:pt x="236220" y="0"/>
                  </a:lnTo>
                  <a:lnTo>
                    <a:pt x="0" y="0"/>
                  </a:lnTo>
                  <a:lnTo>
                    <a:pt x="0" y="1872996"/>
                  </a:lnTo>
                  <a:close/>
                </a:path>
              </a:pathLst>
            </a:custGeom>
            <a:ln w="9144">
              <a:solidFill>
                <a:srgbClr val="000000"/>
              </a:solidFill>
            </a:ln>
          </p:spPr>
          <p:txBody>
            <a:bodyPr wrap="square" lIns="0" tIns="0" rIns="0" bIns="0" rtlCol="0"/>
            <a:lstStyle/>
            <a:p>
              <a:endParaRPr/>
            </a:p>
          </p:txBody>
        </p:sp>
      </p:grpSp>
      <p:sp>
        <p:nvSpPr>
          <p:cNvPr id="45" name="object 45"/>
          <p:cNvSpPr txBox="1"/>
          <p:nvPr/>
        </p:nvSpPr>
        <p:spPr>
          <a:xfrm>
            <a:off x="8320363" y="5474964"/>
            <a:ext cx="196215" cy="889635"/>
          </a:xfrm>
          <a:prstGeom prst="rect">
            <a:avLst/>
          </a:prstGeom>
        </p:spPr>
        <p:txBody>
          <a:bodyPr vert="vert270" wrap="square" lIns="0" tIns="0" rIns="0" bIns="0" rtlCol="0">
            <a:spAutoFit/>
          </a:bodyPr>
          <a:lstStyle/>
          <a:p>
            <a:pPr marL="12700">
              <a:lnSpc>
                <a:spcPts val="1425"/>
              </a:lnSpc>
            </a:pPr>
            <a:r>
              <a:rPr sz="1200" spc="-10" dirty="0">
                <a:latin typeface="Arial"/>
                <a:cs typeface="Arial"/>
              </a:rPr>
              <a:t>He-</a:t>
            </a:r>
            <a:r>
              <a:rPr sz="1200" dirty="0">
                <a:latin typeface="Arial"/>
                <a:cs typeface="Arial"/>
              </a:rPr>
              <a:t>Ne </a:t>
            </a:r>
            <a:r>
              <a:rPr sz="1200" spc="-10" dirty="0">
                <a:latin typeface="Arial"/>
                <a:cs typeface="Arial"/>
              </a:rPr>
              <a:t>Laser</a:t>
            </a:r>
            <a:endParaRPr sz="1200">
              <a:latin typeface="Arial"/>
              <a:cs typeface="Arial"/>
            </a:endParaRPr>
          </a:p>
        </p:txBody>
      </p:sp>
      <p:grpSp>
        <p:nvGrpSpPr>
          <p:cNvPr id="46" name="object 46"/>
          <p:cNvGrpSpPr/>
          <p:nvPr/>
        </p:nvGrpSpPr>
        <p:grpSpPr>
          <a:xfrm>
            <a:off x="7585329" y="2999358"/>
            <a:ext cx="939165" cy="1771014"/>
            <a:chOff x="7585329" y="2999358"/>
            <a:chExt cx="939165" cy="1771014"/>
          </a:xfrm>
        </p:grpSpPr>
        <p:sp>
          <p:nvSpPr>
            <p:cNvPr id="47" name="object 47"/>
            <p:cNvSpPr/>
            <p:nvPr/>
          </p:nvSpPr>
          <p:spPr>
            <a:xfrm>
              <a:off x="7694676" y="3185159"/>
              <a:ext cx="727075" cy="1584960"/>
            </a:xfrm>
            <a:custGeom>
              <a:avLst/>
              <a:gdLst/>
              <a:ahLst/>
              <a:cxnLst/>
              <a:rect l="l" t="t" r="r" b="b"/>
              <a:pathLst>
                <a:path w="727075" h="1584960">
                  <a:moveTo>
                    <a:pt x="726948" y="1584959"/>
                  </a:moveTo>
                  <a:lnTo>
                    <a:pt x="726948" y="0"/>
                  </a:lnTo>
                </a:path>
                <a:path w="727075" h="1584960">
                  <a:moveTo>
                    <a:pt x="726948" y="0"/>
                  </a:moveTo>
                  <a:lnTo>
                    <a:pt x="0" y="0"/>
                  </a:lnTo>
                </a:path>
                <a:path w="727075" h="1584960">
                  <a:moveTo>
                    <a:pt x="0" y="0"/>
                  </a:moveTo>
                  <a:lnTo>
                    <a:pt x="68579" y="1239012"/>
                  </a:lnTo>
                </a:path>
                <a:path w="727075" h="1584960">
                  <a:moveTo>
                    <a:pt x="68579" y="1239012"/>
                  </a:moveTo>
                  <a:lnTo>
                    <a:pt x="161544" y="345948"/>
                  </a:lnTo>
                </a:path>
              </a:pathLst>
            </a:custGeom>
            <a:ln w="9144">
              <a:solidFill>
                <a:srgbClr val="D2601C"/>
              </a:solidFill>
            </a:ln>
          </p:spPr>
          <p:txBody>
            <a:bodyPr wrap="square" lIns="0" tIns="0" rIns="0" bIns="0" rtlCol="0"/>
            <a:lstStyle/>
            <a:p>
              <a:endParaRPr/>
            </a:p>
          </p:txBody>
        </p:sp>
        <p:sp>
          <p:nvSpPr>
            <p:cNvPr id="48" name="object 48"/>
            <p:cNvSpPr/>
            <p:nvPr/>
          </p:nvSpPr>
          <p:spPr>
            <a:xfrm>
              <a:off x="7770876" y="3531107"/>
              <a:ext cx="160020" cy="15240"/>
            </a:xfrm>
            <a:custGeom>
              <a:avLst/>
              <a:gdLst/>
              <a:ahLst/>
              <a:cxnLst/>
              <a:rect l="l" t="t" r="r" b="b"/>
              <a:pathLst>
                <a:path w="160020" h="15239">
                  <a:moveTo>
                    <a:pt x="0" y="0"/>
                  </a:moveTo>
                  <a:lnTo>
                    <a:pt x="160020" y="15239"/>
                  </a:lnTo>
                </a:path>
              </a:pathLst>
            </a:custGeom>
            <a:ln w="9144">
              <a:solidFill>
                <a:srgbClr val="000000"/>
              </a:solidFill>
            </a:ln>
          </p:spPr>
          <p:txBody>
            <a:bodyPr wrap="square" lIns="0" tIns="0" rIns="0" bIns="0" rtlCol="0"/>
            <a:lstStyle/>
            <a:p>
              <a:endParaRPr/>
            </a:p>
          </p:txBody>
        </p:sp>
        <p:sp>
          <p:nvSpPr>
            <p:cNvPr id="49" name="object 49"/>
            <p:cNvSpPr/>
            <p:nvPr/>
          </p:nvSpPr>
          <p:spPr>
            <a:xfrm>
              <a:off x="7585329" y="2999358"/>
              <a:ext cx="939165" cy="328930"/>
            </a:xfrm>
            <a:custGeom>
              <a:avLst/>
              <a:gdLst/>
              <a:ahLst/>
              <a:cxnLst/>
              <a:rect l="l" t="t" r="r" b="b"/>
              <a:pathLst>
                <a:path w="939165" h="328929">
                  <a:moveTo>
                    <a:pt x="190627" y="16256"/>
                  </a:moveTo>
                  <a:lnTo>
                    <a:pt x="160020" y="0"/>
                  </a:lnTo>
                  <a:lnTo>
                    <a:pt x="0" y="301752"/>
                  </a:lnTo>
                  <a:lnTo>
                    <a:pt x="30607" y="318008"/>
                  </a:lnTo>
                  <a:lnTo>
                    <a:pt x="190627" y="16256"/>
                  </a:lnTo>
                  <a:close/>
                </a:path>
                <a:path w="939165" h="328929">
                  <a:moveTo>
                    <a:pt x="211074" y="27178"/>
                  </a:moveTo>
                  <a:lnTo>
                    <a:pt x="200914" y="21717"/>
                  </a:lnTo>
                  <a:lnTo>
                    <a:pt x="40894" y="323469"/>
                  </a:lnTo>
                  <a:lnTo>
                    <a:pt x="51054" y="328930"/>
                  </a:lnTo>
                  <a:lnTo>
                    <a:pt x="211074" y="27178"/>
                  </a:lnTo>
                  <a:close/>
                </a:path>
                <a:path w="939165" h="328929">
                  <a:moveTo>
                    <a:pt x="896747" y="322707"/>
                  </a:moveTo>
                  <a:lnTo>
                    <a:pt x="761111" y="34671"/>
                  </a:lnTo>
                  <a:lnTo>
                    <a:pt x="750697" y="39624"/>
                  </a:lnTo>
                  <a:lnTo>
                    <a:pt x="886333" y="327660"/>
                  </a:lnTo>
                  <a:lnTo>
                    <a:pt x="896747" y="322707"/>
                  </a:lnTo>
                  <a:close/>
                </a:path>
                <a:path w="939165" h="328929">
                  <a:moveTo>
                    <a:pt x="938657" y="303022"/>
                  </a:moveTo>
                  <a:lnTo>
                    <a:pt x="803021" y="14986"/>
                  </a:lnTo>
                  <a:lnTo>
                    <a:pt x="771652" y="29718"/>
                  </a:lnTo>
                  <a:lnTo>
                    <a:pt x="907288" y="317754"/>
                  </a:lnTo>
                  <a:lnTo>
                    <a:pt x="938657" y="303022"/>
                  </a:lnTo>
                  <a:close/>
                </a:path>
              </a:pathLst>
            </a:custGeom>
            <a:solidFill>
              <a:srgbClr val="000000"/>
            </a:solidFill>
          </p:spPr>
          <p:txBody>
            <a:bodyPr wrap="square" lIns="0" tIns="0" rIns="0" bIns="0" rtlCol="0"/>
            <a:lstStyle/>
            <a:p>
              <a:endParaRPr/>
            </a:p>
          </p:txBody>
        </p:sp>
      </p:grpSp>
      <p:sp>
        <p:nvSpPr>
          <p:cNvPr id="50" name="object 50"/>
          <p:cNvSpPr txBox="1"/>
          <p:nvPr/>
        </p:nvSpPr>
        <p:spPr>
          <a:xfrm>
            <a:off x="8607510" y="3305192"/>
            <a:ext cx="379095" cy="1031240"/>
          </a:xfrm>
          <a:prstGeom prst="rect">
            <a:avLst/>
          </a:prstGeom>
        </p:spPr>
        <p:txBody>
          <a:bodyPr vert="vert270" wrap="square" lIns="0" tIns="4445" rIns="0" bIns="0" rtlCol="0">
            <a:spAutoFit/>
          </a:bodyPr>
          <a:lstStyle/>
          <a:p>
            <a:pPr marL="12700" marR="5080">
              <a:lnSpc>
                <a:spcPts val="1440"/>
              </a:lnSpc>
              <a:spcBef>
                <a:spcPts val="35"/>
              </a:spcBef>
            </a:pPr>
            <a:r>
              <a:rPr sz="1200" dirty="0">
                <a:latin typeface="Arial"/>
                <a:cs typeface="Arial"/>
              </a:rPr>
              <a:t>Sensor</a:t>
            </a:r>
            <a:r>
              <a:rPr sz="1200" spc="-35" dirty="0">
                <a:latin typeface="Arial"/>
                <a:cs typeface="Arial"/>
              </a:rPr>
              <a:t> </a:t>
            </a:r>
            <a:r>
              <a:rPr sz="1200" spc="-10" dirty="0">
                <a:latin typeface="Arial"/>
                <a:cs typeface="Arial"/>
              </a:rPr>
              <a:t>system </a:t>
            </a:r>
            <a:r>
              <a:rPr sz="1200" dirty="0">
                <a:latin typeface="Arial"/>
                <a:cs typeface="Arial"/>
              </a:rPr>
              <a:t>for</a:t>
            </a:r>
            <a:r>
              <a:rPr sz="1200" spc="-30" dirty="0">
                <a:latin typeface="Arial"/>
                <a:cs typeface="Arial"/>
              </a:rPr>
              <a:t> </a:t>
            </a:r>
            <a:r>
              <a:rPr sz="1200" dirty="0">
                <a:latin typeface="Arial"/>
                <a:cs typeface="Arial"/>
              </a:rPr>
              <a:t>resin</a:t>
            </a:r>
            <a:r>
              <a:rPr sz="1200" spc="-20" dirty="0">
                <a:latin typeface="Arial"/>
                <a:cs typeface="Arial"/>
              </a:rPr>
              <a:t> </a:t>
            </a:r>
            <a:r>
              <a:rPr sz="1200" spc="-10" dirty="0">
                <a:latin typeface="Arial"/>
                <a:cs typeface="Arial"/>
              </a:rPr>
              <a:t>depth</a:t>
            </a:r>
            <a:endParaRPr sz="1200">
              <a:latin typeface="Arial"/>
              <a:cs typeface="Arial"/>
            </a:endParaRPr>
          </a:p>
        </p:txBody>
      </p:sp>
      <p:sp>
        <p:nvSpPr>
          <p:cNvPr id="51" name="object 51"/>
          <p:cNvSpPr txBox="1"/>
          <p:nvPr/>
        </p:nvSpPr>
        <p:spPr>
          <a:xfrm>
            <a:off x="8322691" y="5870549"/>
            <a:ext cx="224154" cy="239395"/>
          </a:xfrm>
          <a:prstGeom prst="rect">
            <a:avLst/>
          </a:prstGeom>
        </p:spPr>
        <p:txBody>
          <a:bodyPr vert="horz" wrap="square" lIns="0" tIns="12700" rIns="0" bIns="0" rtlCol="0">
            <a:spAutoFit/>
          </a:bodyPr>
          <a:lstStyle/>
          <a:p>
            <a:pPr marL="12700">
              <a:lnSpc>
                <a:spcPct val="100000"/>
              </a:lnSpc>
              <a:spcBef>
                <a:spcPts val="100"/>
              </a:spcBef>
            </a:pPr>
            <a:r>
              <a:rPr sz="1400" b="1" spc="-25" dirty="0">
                <a:solidFill>
                  <a:srgbClr val="FFFFFF"/>
                </a:solidFill>
                <a:latin typeface="Arial"/>
                <a:cs typeface="Arial"/>
              </a:rPr>
              <a:t>26</a:t>
            </a:r>
            <a:endParaRPr sz="14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9230" rIns="0" bIns="0" rtlCol="0">
            <a:spAutoFit/>
          </a:bodyPr>
          <a:lstStyle/>
          <a:p>
            <a:pPr marL="317500">
              <a:lnSpc>
                <a:spcPct val="100000"/>
              </a:lnSpc>
              <a:spcBef>
                <a:spcPts val="100"/>
              </a:spcBef>
            </a:pPr>
            <a:r>
              <a:rPr sz="3000" b="0" u="sng" cap="small" dirty="0">
                <a:solidFill>
                  <a:srgbClr val="D2601C"/>
                </a:solidFill>
                <a:uFill>
                  <a:solidFill>
                    <a:srgbClr val="D2601C"/>
                  </a:solidFill>
                </a:uFill>
                <a:latin typeface="Arial"/>
                <a:cs typeface="Arial"/>
                <a:hlinkClick r:id="rId2"/>
              </a:rPr>
              <a:t>Stereo</a:t>
            </a:r>
            <a:r>
              <a:rPr sz="3000" b="0" u="sng" cap="small" spc="120" dirty="0">
                <a:solidFill>
                  <a:srgbClr val="D2601C"/>
                </a:solidFill>
                <a:uFill>
                  <a:solidFill>
                    <a:srgbClr val="D2601C"/>
                  </a:solidFill>
                </a:uFill>
                <a:latin typeface="Arial"/>
                <a:cs typeface="Arial"/>
                <a:hlinkClick r:id="rId2"/>
              </a:rPr>
              <a:t> </a:t>
            </a:r>
            <a:r>
              <a:rPr sz="3000" b="0" u="sng" cap="small" dirty="0">
                <a:solidFill>
                  <a:srgbClr val="D2601C"/>
                </a:solidFill>
                <a:uFill>
                  <a:solidFill>
                    <a:srgbClr val="D2601C"/>
                  </a:solidFill>
                </a:uFill>
                <a:latin typeface="Arial"/>
                <a:cs typeface="Arial"/>
                <a:hlinkClick r:id="rId2"/>
              </a:rPr>
              <a:t>Lithography</a:t>
            </a:r>
            <a:r>
              <a:rPr sz="3000" b="0" u="sng" cap="small" spc="95" dirty="0">
                <a:solidFill>
                  <a:srgbClr val="D2601C"/>
                </a:solidFill>
                <a:uFill>
                  <a:solidFill>
                    <a:srgbClr val="D2601C"/>
                  </a:solidFill>
                </a:uFill>
                <a:latin typeface="Arial"/>
                <a:cs typeface="Arial"/>
                <a:hlinkClick r:id="rId2"/>
              </a:rPr>
              <a:t> </a:t>
            </a:r>
            <a:r>
              <a:rPr sz="3000" b="0" u="sng" cap="small" spc="-75" dirty="0">
                <a:solidFill>
                  <a:srgbClr val="D2601C"/>
                </a:solidFill>
                <a:uFill>
                  <a:solidFill>
                    <a:srgbClr val="D2601C"/>
                  </a:solidFill>
                </a:uFill>
                <a:latin typeface="Arial"/>
                <a:cs typeface="Arial"/>
                <a:hlinkClick r:id="rId2"/>
              </a:rPr>
              <a:t>(SLA)</a:t>
            </a:r>
            <a:endParaRPr sz="3000">
              <a:latin typeface="Arial"/>
              <a:cs typeface="Arial"/>
            </a:endParaRPr>
          </a:p>
        </p:txBody>
      </p:sp>
      <p:sp>
        <p:nvSpPr>
          <p:cNvPr id="3" name="object 3"/>
          <p:cNvSpPr txBox="1"/>
          <p:nvPr/>
        </p:nvSpPr>
        <p:spPr>
          <a:xfrm>
            <a:off x="78739" y="1093549"/>
            <a:ext cx="8568690" cy="2159000"/>
          </a:xfrm>
          <a:prstGeom prst="rect">
            <a:avLst/>
          </a:prstGeom>
        </p:spPr>
        <p:txBody>
          <a:bodyPr vert="horz" wrap="square" lIns="0" tIns="164465" rIns="0" bIns="0" rtlCol="0">
            <a:spAutoFit/>
          </a:bodyPr>
          <a:lstStyle/>
          <a:p>
            <a:pPr marL="286385" indent="-273685">
              <a:lnSpc>
                <a:spcPct val="100000"/>
              </a:lnSpc>
              <a:spcBef>
                <a:spcPts val="1295"/>
              </a:spcBef>
              <a:buClr>
                <a:srgbClr val="FD8537"/>
              </a:buClr>
              <a:buSzPct val="70000"/>
              <a:buFont typeface="Wingdings"/>
              <a:buChar char=""/>
              <a:tabLst>
                <a:tab pos="286385" algn="l"/>
              </a:tabLst>
            </a:pPr>
            <a:r>
              <a:rPr sz="2000" dirty="0">
                <a:latin typeface="Arial"/>
                <a:cs typeface="Arial"/>
              </a:rPr>
              <a:t>Each</a:t>
            </a:r>
            <a:r>
              <a:rPr sz="2000" spc="-25" dirty="0">
                <a:latin typeface="Arial"/>
                <a:cs typeface="Arial"/>
              </a:rPr>
              <a:t> </a:t>
            </a:r>
            <a:r>
              <a:rPr sz="2000" dirty="0">
                <a:latin typeface="Arial"/>
                <a:cs typeface="Arial"/>
              </a:rPr>
              <a:t>layer</a:t>
            </a:r>
            <a:r>
              <a:rPr sz="2000" spc="-20" dirty="0">
                <a:latin typeface="Arial"/>
                <a:cs typeface="Arial"/>
              </a:rPr>
              <a:t> </a:t>
            </a:r>
            <a:r>
              <a:rPr sz="2000" dirty="0">
                <a:latin typeface="Arial"/>
                <a:cs typeface="Arial"/>
              </a:rPr>
              <a:t>is</a:t>
            </a:r>
            <a:r>
              <a:rPr sz="2000" spc="-5" dirty="0">
                <a:latin typeface="Arial"/>
                <a:cs typeface="Arial"/>
              </a:rPr>
              <a:t> </a:t>
            </a:r>
            <a:r>
              <a:rPr sz="2000" dirty="0">
                <a:latin typeface="Arial"/>
                <a:cs typeface="Arial"/>
              </a:rPr>
              <a:t>0.076</a:t>
            </a:r>
            <a:r>
              <a:rPr sz="2000" spc="-20" dirty="0">
                <a:latin typeface="Arial"/>
                <a:cs typeface="Arial"/>
              </a:rPr>
              <a:t> </a:t>
            </a:r>
            <a:r>
              <a:rPr sz="2000" dirty="0">
                <a:latin typeface="Arial"/>
                <a:cs typeface="Arial"/>
              </a:rPr>
              <a:t>mm</a:t>
            </a:r>
            <a:r>
              <a:rPr sz="2000" spc="-40" dirty="0">
                <a:latin typeface="Arial"/>
                <a:cs typeface="Arial"/>
              </a:rPr>
              <a:t> </a:t>
            </a:r>
            <a:r>
              <a:rPr sz="2000" dirty="0">
                <a:latin typeface="Arial"/>
                <a:cs typeface="Arial"/>
              </a:rPr>
              <a:t>to</a:t>
            </a:r>
            <a:r>
              <a:rPr sz="2000" spc="-15" dirty="0">
                <a:latin typeface="Arial"/>
                <a:cs typeface="Arial"/>
              </a:rPr>
              <a:t> </a:t>
            </a:r>
            <a:r>
              <a:rPr sz="2000" dirty="0">
                <a:latin typeface="Arial"/>
                <a:cs typeface="Arial"/>
              </a:rPr>
              <a:t>0.50</a:t>
            </a:r>
            <a:r>
              <a:rPr sz="2000" spc="-20" dirty="0">
                <a:latin typeface="Arial"/>
                <a:cs typeface="Arial"/>
              </a:rPr>
              <a:t> </a:t>
            </a:r>
            <a:r>
              <a:rPr sz="2000" dirty="0">
                <a:latin typeface="Arial"/>
                <a:cs typeface="Arial"/>
              </a:rPr>
              <a:t>mm</a:t>
            </a:r>
            <a:r>
              <a:rPr sz="2000" spc="-25" dirty="0">
                <a:latin typeface="Arial"/>
                <a:cs typeface="Arial"/>
              </a:rPr>
              <a:t> </a:t>
            </a:r>
            <a:r>
              <a:rPr sz="2000" dirty="0">
                <a:latin typeface="Arial"/>
                <a:cs typeface="Arial"/>
              </a:rPr>
              <a:t>(0.003</a:t>
            </a:r>
            <a:r>
              <a:rPr sz="2000" spc="-45" dirty="0">
                <a:latin typeface="Arial"/>
                <a:cs typeface="Arial"/>
              </a:rPr>
              <a:t> </a:t>
            </a:r>
            <a:r>
              <a:rPr sz="2000" dirty="0">
                <a:latin typeface="Arial"/>
                <a:cs typeface="Arial"/>
              </a:rPr>
              <a:t>in</a:t>
            </a:r>
            <a:r>
              <a:rPr sz="2000" spc="-5" dirty="0">
                <a:latin typeface="Arial"/>
                <a:cs typeface="Arial"/>
              </a:rPr>
              <a:t> </a:t>
            </a:r>
            <a:r>
              <a:rPr sz="2000" dirty="0">
                <a:latin typeface="Arial"/>
                <a:cs typeface="Arial"/>
              </a:rPr>
              <a:t>to</a:t>
            </a:r>
            <a:r>
              <a:rPr sz="2000" spc="-5" dirty="0">
                <a:latin typeface="Arial"/>
                <a:cs typeface="Arial"/>
              </a:rPr>
              <a:t> </a:t>
            </a:r>
            <a:r>
              <a:rPr sz="2000" dirty="0">
                <a:latin typeface="Arial"/>
                <a:cs typeface="Arial"/>
              </a:rPr>
              <a:t>0.020</a:t>
            </a:r>
            <a:r>
              <a:rPr sz="2000" spc="-30" dirty="0">
                <a:latin typeface="Arial"/>
                <a:cs typeface="Arial"/>
              </a:rPr>
              <a:t> </a:t>
            </a:r>
            <a:r>
              <a:rPr sz="2000" dirty="0">
                <a:latin typeface="Arial"/>
                <a:cs typeface="Arial"/>
              </a:rPr>
              <a:t>in.)</a:t>
            </a:r>
            <a:r>
              <a:rPr sz="2000" spc="-20" dirty="0">
                <a:latin typeface="Arial"/>
                <a:cs typeface="Arial"/>
              </a:rPr>
              <a:t> </a:t>
            </a:r>
            <a:r>
              <a:rPr sz="2000" spc="-10" dirty="0">
                <a:latin typeface="Arial"/>
                <a:cs typeface="Arial"/>
              </a:rPr>
              <a:t>thick</a:t>
            </a:r>
            <a:endParaRPr sz="2000">
              <a:latin typeface="Arial"/>
              <a:cs typeface="Arial"/>
            </a:endParaRPr>
          </a:p>
          <a:p>
            <a:pPr marL="652145" lvl="1" indent="-273685">
              <a:lnSpc>
                <a:spcPct val="100000"/>
              </a:lnSpc>
              <a:spcBef>
                <a:spcPts val="1200"/>
              </a:spcBef>
              <a:buClr>
                <a:srgbClr val="FD8537"/>
              </a:buClr>
              <a:buSzPct val="80000"/>
              <a:buFont typeface="Noto Sans Symbols2"/>
              <a:buChar char="⚫"/>
              <a:tabLst>
                <a:tab pos="652145" algn="l"/>
              </a:tabLst>
            </a:pPr>
            <a:r>
              <a:rPr sz="2000" dirty="0">
                <a:latin typeface="Arial"/>
                <a:cs typeface="Arial"/>
              </a:rPr>
              <a:t>Thinner</a:t>
            </a:r>
            <a:r>
              <a:rPr sz="2000" spc="-30" dirty="0">
                <a:latin typeface="Arial"/>
                <a:cs typeface="Arial"/>
              </a:rPr>
              <a:t> </a:t>
            </a:r>
            <a:r>
              <a:rPr sz="2000" dirty="0">
                <a:latin typeface="Arial"/>
                <a:cs typeface="Arial"/>
              </a:rPr>
              <a:t>layers</a:t>
            </a:r>
            <a:r>
              <a:rPr sz="2000" spc="-15" dirty="0">
                <a:latin typeface="Arial"/>
                <a:cs typeface="Arial"/>
              </a:rPr>
              <a:t> </a:t>
            </a:r>
            <a:r>
              <a:rPr sz="2000" dirty="0">
                <a:latin typeface="Arial"/>
                <a:cs typeface="Arial"/>
              </a:rPr>
              <a:t>provide</a:t>
            </a:r>
            <a:r>
              <a:rPr sz="2000" spc="-15" dirty="0">
                <a:latin typeface="Arial"/>
                <a:cs typeface="Arial"/>
              </a:rPr>
              <a:t> </a:t>
            </a:r>
            <a:r>
              <a:rPr sz="2000" dirty="0">
                <a:latin typeface="Arial"/>
                <a:cs typeface="Arial"/>
              </a:rPr>
              <a:t>better</a:t>
            </a:r>
            <a:r>
              <a:rPr sz="2000" spc="-25" dirty="0">
                <a:latin typeface="Arial"/>
                <a:cs typeface="Arial"/>
              </a:rPr>
              <a:t> </a:t>
            </a:r>
            <a:r>
              <a:rPr sz="2000" dirty="0">
                <a:latin typeface="Arial"/>
                <a:cs typeface="Arial"/>
              </a:rPr>
              <a:t>resolution</a:t>
            </a:r>
            <a:r>
              <a:rPr sz="2000" spc="-45" dirty="0">
                <a:latin typeface="Arial"/>
                <a:cs typeface="Arial"/>
              </a:rPr>
              <a:t> </a:t>
            </a:r>
            <a:r>
              <a:rPr sz="2000" dirty="0">
                <a:latin typeface="Arial"/>
                <a:cs typeface="Arial"/>
              </a:rPr>
              <a:t>and</a:t>
            </a:r>
            <a:r>
              <a:rPr sz="2000" spc="-15" dirty="0">
                <a:latin typeface="Arial"/>
                <a:cs typeface="Arial"/>
              </a:rPr>
              <a:t> </a:t>
            </a:r>
            <a:r>
              <a:rPr sz="2000" dirty="0">
                <a:latin typeface="Arial"/>
                <a:cs typeface="Arial"/>
              </a:rPr>
              <a:t>more</a:t>
            </a:r>
            <a:r>
              <a:rPr sz="2000" spc="-30" dirty="0">
                <a:latin typeface="Arial"/>
                <a:cs typeface="Arial"/>
              </a:rPr>
              <a:t> </a:t>
            </a:r>
            <a:r>
              <a:rPr sz="2000" dirty="0">
                <a:latin typeface="Arial"/>
                <a:cs typeface="Arial"/>
              </a:rPr>
              <a:t>intricate</a:t>
            </a:r>
            <a:r>
              <a:rPr sz="2000" spc="-20" dirty="0">
                <a:latin typeface="Arial"/>
                <a:cs typeface="Arial"/>
              </a:rPr>
              <a:t> </a:t>
            </a:r>
            <a:r>
              <a:rPr sz="2000" dirty="0">
                <a:latin typeface="Arial"/>
                <a:cs typeface="Arial"/>
              </a:rPr>
              <a:t>shapes;</a:t>
            </a:r>
            <a:r>
              <a:rPr sz="2000" spc="-45" dirty="0">
                <a:latin typeface="Arial"/>
                <a:cs typeface="Arial"/>
              </a:rPr>
              <a:t> </a:t>
            </a:r>
            <a:r>
              <a:rPr sz="2000" spc="-25" dirty="0">
                <a:latin typeface="Arial"/>
                <a:cs typeface="Arial"/>
              </a:rPr>
              <a:t>but</a:t>
            </a:r>
            <a:endParaRPr sz="2000">
              <a:latin typeface="Arial"/>
              <a:cs typeface="Arial"/>
            </a:endParaRPr>
          </a:p>
          <a:p>
            <a:pPr marL="652780">
              <a:lnSpc>
                <a:spcPct val="100000"/>
              </a:lnSpc>
            </a:pPr>
            <a:r>
              <a:rPr sz="2000" dirty="0">
                <a:latin typeface="Arial"/>
                <a:cs typeface="Arial"/>
              </a:rPr>
              <a:t>processing</a:t>
            </a:r>
            <a:r>
              <a:rPr sz="2000" spc="-40" dirty="0">
                <a:latin typeface="Arial"/>
                <a:cs typeface="Arial"/>
              </a:rPr>
              <a:t> </a:t>
            </a:r>
            <a:r>
              <a:rPr sz="2000" dirty="0">
                <a:latin typeface="Arial"/>
                <a:cs typeface="Arial"/>
              </a:rPr>
              <a:t>time</a:t>
            </a:r>
            <a:r>
              <a:rPr sz="2000" spc="-5" dirty="0">
                <a:latin typeface="Arial"/>
                <a:cs typeface="Arial"/>
              </a:rPr>
              <a:t> </a:t>
            </a:r>
            <a:r>
              <a:rPr sz="2000" dirty="0">
                <a:latin typeface="Arial"/>
                <a:cs typeface="Arial"/>
              </a:rPr>
              <a:t>is</a:t>
            </a:r>
            <a:r>
              <a:rPr sz="2000" spc="-10" dirty="0">
                <a:latin typeface="Arial"/>
                <a:cs typeface="Arial"/>
              </a:rPr>
              <a:t> longer</a:t>
            </a:r>
            <a:endParaRPr sz="2000">
              <a:latin typeface="Arial"/>
              <a:cs typeface="Arial"/>
            </a:endParaRPr>
          </a:p>
          <a:p>
            <a:pPr>
              <a:lnSpc>
                <a:spcPct val="100000"/>
              </a:lnSpc>
            </a:pPr>
            <a:endParaRPr sz="2000">
              <a:latin typeface="Arial"/>
              <a:cs typeface="Arial"/>
            </a:endParaRPr>
          </a:p>
          <a:p>
            <a:pPr>
              <a:lnSpc>
                <a:spcPct val="100000"/>
              </a:lnSpc>
              <a:spcBef>
                <a:spcPts val="200"/>
              </a:spcBef>
            </a:pPr>
            <a:endParaRPr sz="2000">
              <a:latin typeface="Arial"/>
              <a:cs typeface="Arial"/>
            </a:endParaRPr>
          </a:p>
          <a:p>
            <a:pPr marL="286385" indent="-273685">
              <a:lnSpc>
                <a:spcPct val="100000"/>
              </a:lnSpc>
              <a:buClr>
                <a:srgbClr val="FD8537"/>
              </a:buClr>
              <a:buSzPct val="70000"/>
              <a:buFont typeface="Wingdings"/>
              <a:buChar char=""/>
              <a:tabLst>
                <a:tab pos="286385" algn="l"/>
              </a:tabLst>
            </a:pPr>
            <a:r>
              <a:rPr sz="2000" dirty="0">
                <a:latin typeface="Arial"/>
                <a:cs typeface="Arial"/>
              </a:rPr>
              <a:t>Starting</a:t>
            </a:r>
            <a:r>
              <a:rPr sz="2000" spc="-45" dirty="0">
                <a:latin typeface="Arial"/>
                <a:cs typeface="Arial"/>
              </a:rPr>
              <a:t> </a:t>
            </a:r>
            <a:r>
              <a:rPr sz="2000" dirty="0">
                <a:latin typeface="Arial"/>
                <a:cs typeface="Arial"/>
              </a:rPr>
              <a:t>materials</a:t>
            </a:r>
            <a:r>
              <a:rPr sz="2000" spc="-50" dirty="0">
                <a:latin typeface="Arial"/>
                <a:cs typeface="Arial"/>
              </a:rPr>
              <a:t> </a:t>
            </a:r>
            <a:r>
              <a:rPr sz="2000" dirty="0">
                <a:latin typeface="Arial"/>
                <a:cs typeface="Arial"/>
              </a:rPr>
              <a:t>are</a:t>
            </a:r>
            <a:r>
              <a:rPr sz="2000" spc="-55" dirty="0">
                <a:latin typeface="Arial"/>
                <a:cs typeface="Arial"/>
              </a:rPr>
              <a:t> </a:t>
            </a:r>
            <a:r>
              <a:rPr sz="2000" dirty="0">
                <a:latin typeface="Arial"/>
                <a:cs typeface="Arial"/>
              </a:rPr>
              <a:t>liquid</a:t>
            </a:r>
            <a:r>
              <a:rPr sz="2000" spc="-20" dirty="0">
                <a:latin typeface="Arial"/>
                <a:cs typeface="Arial"/>
              </a:rPr>
              <a:t> </a:t>
            </a:r>
            <a:r>
              <a:rPr sz="2000" spc="-10" dirty="0">
                <a:latin typeface="Arial"/>
                <a:cs typeface="Arial"/>
              </a:rPr>
              <a:t>monomers</a:t>
            </a:r>
            <a:endParaRPr sz="2000">
              <a:latin typeface="Arial"/>
              <a:cs typeface="Arial"/>
            </a:endParaRPr>
          </a:p>
        </p:txBody>
      </p:sp>
      <p:sp>
        <p:nvSpPr>
          <p:cNvPr id="4" name="object 4"/>
          <p:cNvSpPr txBox="1"/>
          <p:nvPr/>
        </p:nvSpPr>
        <p:spPr>
          <a:xfrm>
            <a:off x="78739" y="3836289"/>
            <a:ext cx="8668385" cy="330835"/>
          </a:xfrm>
          <a:prstGeom prst="rect">
            <a:avLst/>
          </a:prstGeom>
        </p:spPr>
        <p:txBody>
          <a:bodyPr vert="horz" wrap="square" lIns="0" tIns="12700" rIns="0" bIns="0" rtlCol="0">
            <a:spAutoFit/>
          </a:bodyPr>
          <a:lstStyle/>
          <a:p>
            <a:pPr marL="286385" indent="-273685">
              <a:lnSpc>
                <a:spcPct val="100000"/>
              </a:lnSpc>
              <a:spcBef>
                <a:spcPts val="100"/>
              </a:spcBef>
              <a:buClr>
                <a:srgbClr val="FD8537"/>
              </a:buClr>
              <a:buSzPct val="70000"/>
              <a:buFont typeface="Wingdings"/>
              <a:buChar char=""/>
              <a:tabLst>
                <a:tab pos="286385" algn="l"/>
              </a:tabLst>
            </a:pPr>
            <a:r>
              <a:rPr sz="2000" dirty="0">
                <a:latin typeface="Arial"/>
                <a:cs typeface="Arial"/>
              </a:rPr>
              <a:t>Polymerization</a:t>
            </a:r>
            <a:r>
              <a:rPr sz="2000" spc="-40" dirty="0">
                <a:latin typeface="Arial"/>
                <a:cs typeface="Arial"/>
              </a:rPr>
              <a:t> </a:t>
            </a:r>
            <a:r>
              <a:rPr sz="2000" dirty="0">
                <a:latin typeface="Arial"/>
                <a:cs typeface="Arial"/>
              </a:rPr>
              <a:t>occurs</a:t>
            </a:r>
            <a:r>
              <a:rPr sz="2000" spc="-60" dirty="0">
                <a:latin typeface="Arial"/>
                <a:cs typeface="Arial"/>
              </a:rPr>
              <a:t> </a:t>
            </a:r>
            <a:r>
              <a:rPr sz="2000" dirty="0">
                <a:latin typeface="Arial"/>
                <a:cs typeface="Arial"/>
              </a:rPr>
              <a:t>on</a:t>
            </a:r>
            <a:r>
              <a:rPr sz="2000" spc="-35" dirty="0">
                <a:latin typeface="Arial"/>
                <a:cs typeface="Arial"/>
              </a:rPr>
              <a:t> </a:t>
            </a:r>
            <a:r>
              <a:rPr sz="2000" dirty="0">
                <a:latin typeface="Arial"/>
                <a:cs typeface="Arial"/>
              </a:rPr>
              <a:t>exposure</a:t>
            </a:r>
            <a:r>
              <a:rPr sz="2000" spc="-40" dirty="0">
                <a:latin typeface="Arial"/>
                <a:cs typeface="Arial"/>
              </a:rPr>
              <a:t> </a:t>
            </a:r>
            <a:r>
              <a:rPr sz="2000" dirty="0">
                <a:latin typeface="Arial"/>
                <a:cs typeface="Arial"/>
              </a:rPr>
              <a:t>to</a:t>
            </a:r>
            <a:r>
              <a:rPr sz="2000" spc="-40" dirty="0">
                <a:latin typeface="Arial"/>
                <a:cs typeface="Arial"/>
              </a:rPr>
              <a:t> </a:t>
            </a:r>
            <a:r>
              <a:rPr sz="2000" dirty="0">
                <a:latin typeface="Arial"/>
                <a:cs typeface="Arial"/>
              </a:rPr>
              <a:t>UV</a:t>
            </a:r>
            <a:r>
              <a:rPr sz="2000" spc="-20" dirty="0">
                <a:latin typeface="Arial"/>
                <a:cs typeface="Arial"/>
              </a:rPr>
              <a:t> </a:t>
            </a:r>
            <a:r>
              <a:rPr sz="2000" dirty="0">
                <a:latin typeface="Arial"/>
                <a:cs typeface="Arial"/>
              </a:rPr>
              <a:t>light</a:t>
            </a:r>
            <a:r>
              <a:rPr sz="2000" spc="-20" dirty="0">
                <a:latin typeface="Arial"/>
                <a:cs typeface="Arial"/>
              </a:rPr>
              <a:t> </a:t>
            </a:r>
            <a:r>
              <a:rPr sz="2000" dirty="0">
                <a:latin typeface="Arial"/>
                <a:cs typeface="Arial"/>
              </a:rPr>
              <a:t>produced</a:t>
            </a:r>
            <a:r>
              <a:rPr sz="2000" spc="-60" dirty="0">
                <a:latin typeface="Arial"/>
                <a:cs typeface="Arial"/>
              </a:rPr>
              <a:t> </a:t>
            </a:r>
            <a:r>
              <a:rPr sz="2000" dirty="0">
                <a:latin typeface="Arial"/>
                <a:cs typeface="Arial"/>
              </a:rPr>
              <a:t>by</a:t>
            </a:r>
            <a:r>
              <a:rPr sz="2000" spc="-25" dirty="0">
                <a:latin typeface="Arial"/>
                <a:cs typeface="Arial"/>
              </a:rPr>
              <a:t> </a:t>
            </a:r>
            <a:r>
              <a:rPr sz="2000" dirty="0">
                <a:latin typeface="Arial"/>
                <a:cs typeface="Arial"/>
              </a:rPr>
              <a:t>laser</a:t>
            </a:r>
            <a:r>
              <a:rPr sz="2000" spc="-45" dirty="0">
                <a:latin typeface="Arial"/>
                <a:cs typeface="Arial"/>
              </a:rPr>
              <a:t> </a:t>
            </a:r>
            <a:r>
              <a:rPr sz="2000" spc="-10" dirty="0">
                <a:latin typeface="Arial"/>
                <a:cs typeface="Arial"/>
              </a:rPr>
              <a:t>scanning</a:t>
            </a:r>
            <a:endParaRPr sz="2000">
              <a:latin typeface="Arial"/>
              <a:cs typeface="Arial"/>
            </a:endParaRPr>
          </a:p>
        </p:txBody>
      </p:sp>
      <p:sp>
        <p:nvSpPr>
          <p:cNvPr id="5" name="object 5"/>
          <p:cNvSpPr txBox="1"/>
          <p:nvPr/>
        </p:nvSpPr>
        <p:spPr>
          <a:xfrm>
            <a:off x="353059" y="3989784"/>
            <a:ext cx="4667885" cy="939800"/>
          </a:xfrm>
          <a:prstGeom prst="rect">
            <a:avLst/>
          </a:prstGeom>
        </p:spPr>
        <p:txBody>
          <a:bodyPr vert="horz" wrap="square" lIns="0" tIns="164465" rIns="0" bIns="0" rtlCol="0">
            <a:spAutoFit/>
          </a:bodyPr>
          <a:lstStyle/>
          <a:p>
            <a:pPr marL="12700">
              <a:lnSpc>
                <a:spcPct val="100000"/>
              </a:lnSpc>
              <a:spcBef>
                <a:spcPts val="1295"/>
              </a:spcBef>
            </a:pPr>
            <a:r>
              <a:rPr sz="2000" spc="-20" dirty="0">
                <a:latin typeface="Arial"/>
                <a:cs typeface="Arial"/>
              </a:rPr>
              <a:t>beam</a:t>
            </a:r>
            <a:endParaRPr sz="2000">
              <a:latin typeface="Arial"/>
              <a:cs typeface="Arial"/>
            </a:endParaRPr>
          </a:p>
          <a:p>
            <a:pPr marL="377825" indent="-273685">
              <a:lnSpc>
                <a:spcPct val="100000"/>
              </a:lnSpc>
              <a:spcBef>
                <a:spcPts val="1200"/>
              </a:spcBef>
              <a:buClr>
                <a:srgbClr val="FD8537"/>
              </a:buClr>
              <a:buSzPct val="80000"/>
              <a:buFont typeface="Noto Sans Symbols2"/>
              <a:buChar char="⚫"/>
              <a:tabLst>
                <a:tab pos="377825" algn="l"/>
              </a:tabLst>
            </a:pPr>
            <a:r>
              <a:rPr sz="2000" dirty="0">
                <a:latin typeface="Arial"/>
                <a:cs typeface="Arial"/>
              </a:rPr>
              <a:t>Scanning</a:t>
            </a:r>
            <a:r>
              <a:rPr sz="2000" spc="-15" dirty="0">
                <a:latin typeface="Arial"/>
                <a:cs typeface="Arial"/>
              </a:rPr>
              <a:t> </a:t>
            </a:r>
            <a:r>
              <a:rPr sz="2000" dirty="0">
                <a:latin typeface="Arial"/>
                <a:cs typeface="Arial"/>
              </a:rPr>
              <a:t>speeds</a:t>
            </a:r>
            <a:r>
              <a:rPr sz="2000" spc="-35" dirty="0">
                <a:latin typeface="Arial"/>
                <a:cs typeface="Arial"/>
              </a:rPr>
              <a:t> </a:t>
            </a:r>
            <a:r>
              <a:rPr sz="2000" dirty="0">
                <a:latin typeface="Arial"/>
                <a:cs typeface="Arial"/>
              </a:rPr>
              <a:t>~</a:t>
            </a:r>
            <a:r>
              <a:rPr sz="2000" spc="-15" dirty="0">
                <a:latin typeface="Arial"/>
                <a:cs typeface="Arial"/>
              </a:rPr>
              <a:t> </a:t>
            </a:r>
            <a:r>
              <a:rPr sz="2000" dirty="0">
                <a:latin typeface="Arial"/>
                <a:cs typeface="Arial"/>
              </a:rPr>
              <a:t>500</a:t>
            </a:r>
            <a:r>
              <a:rPr sz="2000" spc="-15" dirty="0">
                <a:latin typeface="Arial"/>
                <a:cs typeface="Arial"/>
              </a:rPr>
              <a:t> </a:t>
            </a:r>
            <a:r>
              <a:rPr sz="2000" dirty="0">
                <a:latin typeface="Arial"/>
                <a:cs typeface="Arial"/>
              </a:rPr>
              <a:t>to</a:t>
            </a:r>
            <a:r>
              <a:rPr sz="2000" spc="-20" dirty="0">
                <a:latin typeface="Arial"/>
                <a:cs typeface="Arial"/>
              </a:rPr>
              <a:t> </a:t>
            </a:r>
            <a:r>
              <a:rPr sz="2000" dirty="0">
                <a:latin typeface="Arial"/>
                <a:cs typeface="Arial"/>
              </a:rPr>
              <a:t>2500</a:t>
            </a:r>
            <a:r>
              <a:rPr sz="2000" spc="-10" dirty="0">
                <a:latin typeface="Arial"/>
                <a:cs typeface="Arial"/>
              </a:rPr>
              <a:t> </a:t>
            </a:r>
            <a:r>
              <a:rPr sz="2000" spc="-20" dirty="0">
                <a:latin typeface="Arial"/>
                <a:cs typeface="Arial"/>
              </a:rPr>
              <a:t>mm/s</a:t>
            </a:r>
            <a:endParaRPr sz="2000">
              <a:latin typeface="Arial"/>
              <a:cs typeface="Arial"/>
            </a:endParaRPr>
          </a:p>
        </p:txBody>
      </p:sp>
      <p:sp>
        <p:nvSpPr>
          <p:cNvPr id="6" name="object 6"/>
          <p:cNvSpPr txBox="1"/>
          <p:nvPr/>
        </p:nvSpPr>
        <p:spPr>
          <a:xfrm>
            <a:off x="78739" y="5360619"/>
            <a:ext cx="3811904" cy="330835"/>
          </a:xfrm>
          <a:prstGeom prst="rect">
            <a:avLst/>
          </a:prstGeom>
        </p:spPr>
        <p:txBody>
          <a:bodyPr vert="horz" wrap="square" lIns="0" tIns="12700" rIns="0" bIns="0" rtlCol="0">
            <a:spAutoFit/>
          </a:bodyPr>
          <a:lstStyle/>
          <a:p>
            <a:pPr marL="286385" indent="-273685">
              <a:lnSpc>
                <a:spcPct val="100000"/>
              </a:lnSpc>
              <a:spcBef>
                <a:spcPts val="100"/>
              </a:spcBef>
              <a:buClr>
                <a:srgbClr val="FD8537"/>
              </a:buClr>
              <a:buSzPct val="70000"/>
              <a:buFont typeface="Wingdings"/>
              <a:buChar char=""/>
              <a:tabLst>
                <a:tab pos="286385" algn="l"/>
              </a:tabLst>
            </a:pPr>
            <a:r>
              <a:rPr sz="2000" dirty="0">
                <a:latin typeface="Arial"/>
                <a:cs typeface="Arial"/>
              </a:rPr>
              <a:t>Accuracy(mm)</a:t>
            </a:r>
            <a:r>
              <a:rPr sz="2000" spc="-50" dirty="0">
                <a:latin typeface="Arial"/>
                <a:cs typeface="Arial"/>
              </a:rPr>
              <a:t> </a:t>
            </a:r>
            <a:r>
              <a:rPr sz="2000" dirty="0">
                <a:latin typeface="Arial"/>
                <a:cs typeface="Arial"/>
              </a:rPr>
              <a:t>-</a:t>
            </a:r>
            <a:r>
              <a:rPr sz="2000" spc="-15" dirty="0">
                <a:latin typeface="Arial"/>
                <a:cs typeface="Arial"/>
              </a:rPr>
              <a:t> </a:t>
            </a:r>
            <a:r>
              <a:rPr sz="2000" dirty="0">
                <a:latin typeface="Arial"/>
                <a:cs typeface="Arial"/>
              </a:rPr>
              <a:t>0.01-</a:t>
            </a:r>
            <a:r>
              <a:rPr sz="2000" spc="-25" dirty="0">
                <a:latin typeface="Arial"/>
                <a:cs typeface="Arial"/>
              </a:rPr>
              <a:t> </a:t>
            </a:r>
            <a:r>
              <a:rPr sz="2000" spc="-10" dirty="0">
                <a:latin typeface="Arial"/>
                <a:cs typeface="Arial"/>
              </a:rPr>
              <a:t>0.2(SLA)</a:t>
            </a:r>
            <a:endParaRPr sz="2000">
              <a:latin typeface="Arial"/>
              <a:cs typeface="Arial"/>
            </a:endParaRPr>
          </a:p>
        </p:txBody>
      </p:sp>
      <p:sp>
        <p:nvSpPr>
          <p:cNvPr id="7" name="object 7"/>
          <p:cNvSpPr txBox="1"/>
          <p:nvPr/>
        </p:nvSpPr>
        <p:spPr>
          <a:xfrm>
            <a:off x="8322691" y="5870549"/>
            <a:ext cx="224154" cy="239395"/>
          </a:xfrm>
          <a:prstGeom prst="rect">
            <a:avLst/>
          </a:prstGeom>
        </p:spPr>
        <p:txBody>
          <a:bodyPr vert="horz" wrap="square" lIns="0" tIns="12700" rIns="0" bIns="0" rtlCol="0">
            <a:spAutoFit/>
          </a:bodyPr>
          <a:lstStyle/>
          <a:p>
            <a:pPr marL="12700">
              <a:lnSpc>
                <a:spcPct val="100000"/>
              </a:lnSpc>
              <a:spcBef>
                <a:spcPts val="100"/>
              </a:spcBef>
            </a:pPr>
            <a:r>
              <a:rPr sz="1400" b="1" spc="-25" dirty="0">
                <a:solidFill>
                  <a:srgbClr val="FFFFFF"/>
                </a:solidFill>
                <a:latin typeface="Arial"/>
                <a:cs typeface="Arial"/>
              </a:rPr>
              <a:t>27</a:t>
            </a:r>
            <a:endParaRPr sz="14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2419" y="172923"/>
            <a:ext cx="7338695" cy="574675"/>
          </a:xfrm>
          <a:prstGeom prst="rect">
            <a:avLst/>
          </a:prstGeom>
        </p:spPr>
        <p:txBody>
          <a:bodyPr vert="horz" wrap="square" lIns="0" tIns="12700" rIns="0" bIns="0" rtlCol="0">
            <a:spAutoFit/>
          </a:bodyPr>
          <a:lstStyle/>
          <a:p>
            <a:pPr marL="12700">
              <a:lnSpc>
                <a:spcPct val="100000"/>
              </a:lnSpc>
              <a:spcBef>
                <a:spcPts val="100"/>
              </a:spcBef>
            </a:pPr>
            <a:r>
              <a:rPr dirty="0">
                <a:latin typeface="Arial"/>
                <a:cs typeface="Arial"/>
              </a:rPr>
              <a:t>SLA:</a:t>
            </a:r>
            <a:r>
              <a:rPr spc="-20" dirty="0">
                <a:latin typeface="Arial"/>
                <a:cs typeface="Arial"/>
              </a:rPr>
              <a:t> </a:t>
            </a:r>
            <a:r>
              <a:rPr dirty="0">
                <a:latin typeface="Arial"/>
                <a:cs typeface="Arial"/>
              </a:rPr>
              <a:t>companies</a:t>
            </a:r>
            <a:r>
              <a:rPr spc="-15" dirty="0">
                <a:latin typeface="Arial"/>
                <a:cs typeface="Arial"/>
              </a:rPr>
              <a:t> </a:t>
            </a:r>
            <a:r>
              <a:rPr dirty="0">
                <a:latin typeface="Arial"/>
                <a:cs typeface="Arial"/>
              </a:rPr>
              <a:t>and</a:t>
            </a:r>
            <a:r>
              <a:rPr spc="-15" dirty="0">
                <a:latin typeface="Arial"/>
                <a:cs typeface="Arial"/>
              </a:rPr>
              <a:t> </a:t>
            </a:r>
            <a:r>
              <a:rPr spc="-10" dirty="0">
                <a:latin typeface="Arial"/>
                <a:cs typeface="Arial"/>
              </a:rPr>
              <a:t>applications</a:t>
            </a:r>
          </a:p>
        </p:txBody>
      </p:sp>
      <p:sp>
        <p:nvSpPr>
          <p:cNvPr id="3" name="object 3"/>
          <p:cNvSpPr txBox="1"/>
          <p:nvPr/>
        </p:nvSpPr>
        <p:spPr>
          <a:xfrm>
            <a:off x="609600" y="914400"/>
            <a:ext cx="6251575" cy="1196340"/>
          </a:xfrm>
          <a:prstGeom prst="rect">
            <a:avLst/>
          </a:prstGeom>
          <a:ln w="9144">
            <a:solidFill>
              <a:srgbClr val="7597D9"/>
            </a:solidFill>
          </a:ln>
        </p:spPr>
        <p:txBody>
          <a:bodyPr vert="horz" wrap="square" lIns="0" tIns="180975" rIns="0" bIns="0" rtlCol="0">
            <a:spAutoFit/>
          </a:bodyPr>
          <a:lstStyle/>
          <a:p>
            <a:pPr marL="91440">
              <a:lnSpc>
                <a:spcPct val="100000"/>
              </a:lnSpc>
              <a:spcBef>
                <a:spcPts val="1425"/>
              </a:spcBef>
            </a:pPr>
            <a:r>
              <a:rPr sz="1800" b="1" i="1" dirty="0">
                <a:latin typeface="Arial"/>
                <a:cs typeface="Arial"/>
              </a:rPr>
              <a:t>Companies</a:t>
            </a:r>
            <a:r>
              <a:rPr sz="1800" b="1" i="1" spc="-35" dirty="0">
                <a:latin typeface="Arial"/>
                <a:cs typeface="Arial"/>
              </a:rPr>
              <a:t> </a:t>
            </a:r>
            <a:r>
              <a:rPr sz="1800" b="1" i="1" dirty="0">
                <a:latin typeface="Arial"/>
                <a:cs typeface="Arial"/>
              </a:rPr>
              <a:t>that</a:t>
            </a:r>
            <a:r>
              <a:rPr sz="1800" b="1" i="1" spc="-15" dirty="0">
                <a:latin typeface="Arial"/>
                <a:cs typeface="Arial"/>
              </a:rPr>
              <a:t> </a:t>
            </a:r>
            <a:r>
              <a:rPr sz="1800" b="1" i="1" dirty="0">
                <a:latin typeface="Arial"/>
                <a:cs typeface="Arial"/>
              </a:rPr>
              <a:t>develop</a:t>
            </a:r>
            <a:r>
              <a:rPr sz="1800" b="1" i="1" spc="-25" dirty="0">
                <a:latin typeface="Arial"/>
                <a:cs typeface="Arial"/>
              </a:rPr>
              <a:t> </a:t>
            </a:r>
            <a:r>
              <a:rPr sz="1800" b="1" i="1" dirty="0">
                <a:latin typeface="Arial"/>
                <a:cs typeface="Arial"/>
              </a:rPr>
              <a:t>and</a:t>
            </a:r>
            <a:r>
              <a:rPr sz="1800" b="1" i="1" spc="-20" dirty="0">
                <a:latin typeface="Arial"/>
                <a:cs typeface="Arial"/>
              </a:rPr>
              <a:t> </a:t>
            </a:r>
            <a:r>
              <a:rPr sz="1800" b="1" i="1" dirty="0">
                <a:latin typeface="Arial"/>
                <a:cs typeface="Arial"/>
              </a:rPr>
              <a:t>sell</a:t>
            </a:r>
            <a:r>
              <a:rPr sz="1800" b="1" i="1" spc="-15" dirty="0">
                <a:latin typeface="Arial"/>
                <a:cs typeface="Arial"/>
              </a:rPr>
              <a:t> </a:t>
            </a:r>
            <a:r>
              <a:rPr sz="1800" b="1" i="1" dirty="0">
                <a:latin typeface="Arial"/>
                <a:cs typeface="Arial"/>
              </a:rPr>
              <a:t>SLA</a:t>
            </a:r>
            <a:r>
              <a:rPr sz="1800" b="1" i="1" spc="-85" dirty="0">
                <a:latin typeface="Arial"/>
                <a:cs typeface="Arial"/>
              </a:rPr>
              <a:t> </a:t>
            </a:r>
            <a:r>
              <a:rPr sz="1800" b="1" i="1" spc="-10" dirty="0">
                <a:latin typeface="Arial"/>
                <a:cs typeface="Arial"/>
              </a:rPr>
              <a:t>machines:</a:t>
            </a:r>
            <a:endParaRPr sz="1800">
              <a:latin typeface="Arial"/>
              <a:cs typeface="Arial"/>
            </a:endParaRPr>
          </a:p>
          <a:p>
            <a:pPr marL="345440" indent="-254000">
              <a:lnSpc>
                <a:spcPct val="100000"/>
              </a:lnSpc>
              <a:buAutoNum type="arabicPeriod"/>
              <a:tabLst>
                <a:tab pos="345440" algn="l"/>
              </a:tabLst>
            </a:pPr>
            <a:r>
              <a:rPr sz="1800" dirty="0">
                <a:latin typeface="Arial"/>
                <a:cs typeface="Arial"/>
              </a:rPr>
              <a:t>3D</a:t>
            </a:r>
            <a:r>
              <a:rPr sz="1800" spc="-25" dirty="0">
                <a:latin typeface="Arial"/>
                <a:cs typeface="Arial"/>
              </a:rPr>
              <a:t> </a:t>
            </a:r>
            <a:r>
              <a:rPr sz="1800" dirty="0">
                <a:latin typeface="Arial"/>
                <a:cs typeface="Arial"/>
              </a:rPr>
              <a:t>Systems™</a:t>
            </a:r>
            <a:r>
              <a:rPr sz="1800" spc="20" dirty="0">
                <a:latin typeface="Arial"/>
                <a:cs typeface="Arial"/>
              </a:rPr>
              <a:t> </a:t>
            </a:r>
            <a:r>
              <a:rPr sz="1800" dirty="0">
                <a:latin typeface="Arial"/>
                <a:cs typeface="Arial"/>
              </a:rPr>
              <a:t>Inc.</a:t>
            </a:r>
            <a:r>
              <a:rPr sz="1800" spc="-15" dirty="0">
                <a:latin typeface="Arial"/>
                <a:cs typeface="Arial"/>
              </a:rPr>
              <a:t> </a:t>
            </a:r>
            <a:r>
              <a:rPr sz="1800" spc="-10" dirty="0">
                <a:latin typeface="Arial"/>
                <a:cs typeface="Arial"/>
              </a:rPr>
              <a:t>(</a:t>
            </a:r>
            <a:r>
              <a:rPr sz="1800" u="sng" spc="-10" dirty="0">
                <a:solidFill>
                  <a:srgbClr val="D2601C"/>
                </a:solidFill>
                <a:uFill>
                  <a:solidFill>
                    <a:srgbClr val="D2601C"/>
                  </a:solidFill>
                </a:uFill>
                <a:latin typeface="Arial"/>
                <a:cs typeface="Arial"/>
                <a:hlinkClick r:id="rId2"/>
              </a:rPr>
              <a:t>www.3Dsystems.com</a:t>
            </a:r>
            <a:r>
              <a:rPr sz="1800" u="none" spc="-10" dirty="0">
                <a:latin typeface="Arial"/>
                <a:cs typeface="Arial"/>
              </a:rPr>
              <a:t>)</a:t>
            </a:r>
            <a:endParaRPr sz="1800">
              <a:latin typeface="Arial"/>
              <a:cs typeface="Arial"/>
            </a:endParaRPr>
          </a:p>
          <a:p>
            <a:pPr marL="332105" indent="-240665">
              <a:lnSpc>
                <a:spcPct val="100000"/>
              </a:lnSpc>
              <a:buAutoNum type="arabicPeriod"/>
              <a:tabLst>
                <a:tab pos="332105" algn="l"/>
              </a:tabLst>
            </a:pPr>
            <a:r>
              <a:rPr sz="1800" dirty="0">
                <a:latin typeface="Arial"/>
                <a:cs typeface="Arial"/>
              </a:rPr>
              <a:t>Aaroflex</a:t>
            </a:r>
            <a:r>
              <a:rPr sz="1800" spc="-10" dirty="0">
                <a:latin typeface="Arial"/>
                <a:cs typeface="Arial"/>
              </a:rPr>
              <a:t> </a:t>
            </a:r>
            <a:r>
              <a:rPr sz="1800" dirty="0">
                <a:latin typeface="Arial"/>
                <a:cs typeface="Arial"/>
              </a:rPr>
              <a:t>Inc</a:t>
            </a:r>
            <a:r>
              <a:rPr sz="1800" spc="-20" dirty="0">
                <a:latin typeface="Arial"/>
                <a:cs typeface="Arial"/>
              </a:rPr>
              <a:t> </a:t>
            </a:r>
            <a:r>
              <a:rPr sz="1800" spc="-10" dirty="0">
                <a:latin typeface="Arial"/>
                <a:cs typeface="Arial"/>
              </a:rPr>
              <a:t>(</a:t>
            </a:r>
            <a:r>
              <a:rPr sz="1800" u="sng" spc="-10" dirty="0">
                <a:solidFill>
                  <a:srgbClr val="D2601C"/>
                </a:solidFill>
                <a:uFill>
                  <a:solidFill>
                    <a:srgbClr val="D2601C"/>
                  </a:solidFill>
                </a:uFill>
                <a:latin typeface="Arial"/>
                <a:cs typeface="Arial"/>
                <a:hlinkClick r:id="rId3"/>
              </a:rPr>
              <a:t>www.aaroflex.com</a:t>
            </a:r>
            <a:r>
              <a:rPr sz="1800" u="none" spc="-10" dirty="0">
                <a:latin typeface="Arial"/>
                <a:cs typeface="Arial"/>
              </a:rPr>
              <a:t>)</a:t>
            </a:r>
            <a:endParaRPr sz="1800">
              <a:latin typeface="Arial"/>
              <a:cs typeface="Arial"/>
            </a:endParaRPr>
          </a:p>
        </p:txBody>
      </p:sp>
      <p:pic>
        <p:nvPicPr>
          <p:cNvPr id="4" name="object 4"/>
          <p:cNvPicPr/>
          <p:nvPr/>
        </p:nvPicPr>
        <p:blipFill>
          <a:blip r:embed="rId4" cstate="print"/>
          <a:stretch>
            <a:fillRect/>
          </a:stretch>
        </p:blipFill>
        <p:spPr>
          <a:xfrm>
            <a:off x="533400" y="2286000"/>
            <a:ext cx="2124456" cy="1438656"/>
          </a:xfrm>
          <a:prstGeom prst="rect">
            <a:avLst/>
          </a:prstGeom>
        </p:spPr>
      </p:pic>
      <p:pic>
        <p:nvPicPr>
          <p:cNvPr id="5" name="object 5"/>
          <p:cNvPicPr/>
          <p:nvPr/>
        </p:nvPicPr>
        <p:blipFill>
          <a:blip r:embed="rId5" cstate="print"/>
          <a:stretch>
            <a:fillRect/>
          </a:stretch>
        </p:blipFill>
        <p:spPr>
          <a:xfrm>
            <a:off x="393191" y="3857244"/>
            <a:ext cx="3057144" cy="2857500"/>
          </a:xfrm>
          <a:prstGeom prst="rect">
            <a:avLst/>
          </a:prstGeom>
        </p:spPr>
      </p:pic>
      <p:grpSp>
        <p:nvGrpSpPr>
          <p:cNvPr id="6" name="object 6"/>
          <p:cNvGrpSpPr/>
          <p:nvPr/>
        </p:nvGrpSpPr>
        <p:grpSpPr>
          <a:xfrm>
            <a:off x="3578352" y="2116835"/>
            <a:ext cx="5328285" cy="4593590"/>
            <a:chOff x="3578352" y="2116835"/>
            <a:chExt cx="5328285" cy="4593590"/>
          </a:xfrm>
        </p:grpSpPr>
        <p:pic>
          <p:nvPicPr>
            <p:cNvPr id="7" name="object 7"/>
            <p:cNvPicPr/>
            <p:nvPr/>
          </p:nvPicPr>
          <p:blipFill>
            <a:blip r:embed="rId6" cstate="print"/>
            <a:stretch>
              <a:fillRect/>
            </a:stretch>
          </p:blipFill>
          <p:spPr>
            <a:xfrm>
              <a:off x="3578352" y="4066031"/>
              <a:ext cx="4020311" cy="2644140"/>
            </a:xfrm>
            <a:prstGeom prst="rect">
              <a:avLst/>
            </a:prstGeom>
          </p:spPr>
        </p:pic>
        <p:pic>
          <p:nvPicPr>
            <p:cNvPr id="8" name="object 8"/>
            <p:cNvPicPr/>
            <p:nvPr/>
          </p:nvPicPr>
          <p:blipFill>
            <a:blip r:embed="rId7" cstate="print"/>
            <a:stretch>
              <a:fillRect/>
            </a:stretch>
          </p:blipFill>
          <p:spPr>
            <a:xfrm>
              <a:off x="6463284" y="2116835"/>
              <a:ext cx="2442971" cy="2305812"/>
            </a:xfrm>
            <a:prstGeom prst="rect">
              <a:avLst/>
            </a:prstGeom>
          </p:spPr>
        </p:pic>
      </p:grpSp>
      <p:sp>
        <p:nvSpPr>
          <p:cNvPr id="9" name="object 9"/>
          <p:cNvSpPr txBox="1"/>
          <p:nvPr/>
        </p:nvSpPr>
        <p:spPr>
          <a:xfrm>
            <a:off x="2882900" y="2980436"/>
            <a:ext cx="152273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Shower</a:t>
            </a:r>
            <a:r>
              <a:rPr sz="2000" spc="-25" dirty="0">
                <a:latin typeface="Arial"/>
                <a:cs typeface="Arial"/>
              </a:rPr>
              <a:t> </a:t>
            </a:r>
            <a:r>
              <a:rPr sz="2000" spc="-20" dirty="0">
                <a:latin typeface="Arial"/>
                <a:cs typeface="Arial"/>
              </a:rPr>
              <a:t>head</a:t>
            </a:r>
            <a:endParaRPr sz="2000">
              <a:latin typeface="Arial"/>
              <a:cs typeface="Arial"/>
            </a:endParaRPr>
          </a:p>
        </p:txBody>
      </p:sp>
      <p:sp>
        <p:nvSpPr>
          <p:cNvPr id="10" name="object 10"/>
          <p:cNvSpPr txBox="1"/>
          <p:nvPr/>
        </p:nvSpPr>
        <p:spPr>
          <a:xfrm>
            <a:off x="7039482" y="5870549"/>
            <a:ext cx="2098040" cy="751840"/>
          </a:xfrm>
          <a:prstGeom prst="rect">
            <a:avLst/>
          </a:prstGeom>
        </p:spPr>
        <p:txBody>
          <a:bodyPr vert="horz" wrap="square" lIns="0" tIns="12700" rIns="0" bIns="0" rtlCol="0">
            <a:spAutoFit/>
          </a:bodyPr>
          <a:lstStyle/>
          <a:p>
            <a:pPr marL="1295400">
              <a:lnSpc>
                <a:spcPts val="1535"/>
              </a:lnSpc>
              <a:spcBef>
                <a:spcPts val="100"/>
              </a:spcBef>
            </a:pPr>
            <a:r>
              <a:rPr sz="1400" b="1" spc="-25" dirty="0">
                <a:solidFill>
                  <a:srgbClr val="FFFFFF"/>
                </a:solidFill>
                <a:latin typeface="Arial"/>
                <a:cs typeface="Arial"/>
              </a:rPr>
              <a:t>28</a:t>
            </a:r>
            <a:endParaRPr sz="1400">
              <a:latin typeface="Arial"/>
              <a:cs typeface="Arial"/>
            </a:endParaRPr>
          </a:p>
          <a:p>
            <a:pPr marL="12700">
              <a:lnSpc>
                <a:spcPts val="2014"/>
              </a:lnSpc>
            </a:pPr>
            <a:r>
              <a:rPr sz="1800" dirty="0">
                <a:latin typeface="Arial"/>
                <a:cs typeface="Arial"/>
              </a:rPr>
              <a:t>Automobile</a:t>
            </a:r>
            <a:r>
              <a:rPr sz="1800" spc="-35" dirty="0">
                <a:latin typeface="Arial"/>
                <a:cs typeface="Arial"/>
              </a:rPr>
              <a:t> </a:t>
            </a:r>
            <a:r>
              <a:rPr sz="1800" spc="-10" dirty="0">
                <a:latin typeface="Arial"/>
                <a:cs typeface="Arial"/>
              </a:rPr>
              <a:t>Manifold</a:t>
            </a:r>
            <a:endParaRPr sz="1800">
              <a:latin typeface="Arial"/>
              <a:cs typeface="Arial"/>
            </a:endParaRPr>
          </a:p>
          <a:p>
            <a:pPr marL="12700">
              <a:lnSpc>
                <a:spcPct val="100000"/>
              </a:lnSpc>
              <a:spcBef>
                <a:spcPts val="5"/>
              </a:spcBef>
            </a:pPr>
            <a:r>
              <a:rPr sz="1800" spc="-10" dirty="0">
                <a:latin typeface="Arial"/>
                <a:cs typeface="Arial"/>
              </a:rPr>
              <a:t>(Rover)</a:t>
            </a:r>
            <a:endParaRPr sz="180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65100">
              <a:lnSpc>
                <a:spcPct val="100000"/>
              </a:lnSpc>
              <a:spcBef>
                <a:spcPts val="100"/>
              </a:spcBef>
            </a:pPr>
            <a:r>
              <a:rPr sz="3000" b="0" cap="small" dirty="0">
                <a:solidFill>
                  <a:srgbClr val="565F6C"/>
                </a:solidFill>
                <a:latin typeface="Arial"/>
                <a:cs typeface="Arial"/>
              </a:rPr>
              <a:t>Stereo</a:t>
            </a:r>
            <a:r>
              <a:rPr sz="3000" b="0" cap="small" spc="130" dirty="0">
                <a:solidFill>
                  <a:srgbClr val="565F6C"/>
                </a:solidFill>
                <a:latin typeface="Arial"/>
                <a:cs typeface="Arial"/>
              </a:rPr>
              <a:t> </a:t>
            </a:r>
            <a:r>
              <a:rPr sz="3000" b="0" cap="small" dirty="0">
                <a:solidFill>
                  <a:srgbClr val="565F6C"/>
                </a:solidFill>
                <a:latin typeface="Arial"/>
                <a:cs typeface="Arial"/>
              </a:rPr>
              <a:t>Lithography</a:t>
            </a:r>
            <a:r>
              <a:rPr sz="3000" b="0" cap="small" spc="100" dirty="0">
                <a:solidFill>
                  <a:srgbClr val="565F6C"/>
                </a:solidFill>
                <a:latin typeface="Arial"/>
                <a:cs typeface="Arial"/>
              </a:rPr>
              <a:t> </a:t>
            </a:r>
            <a:r>
              <a:rPr sz="3000" b="0" cap="small" dirty="0">
                <a:solidFill>
                  <a:srgbClr val="565F6C"/>
                </a:solidFill>
                <a:latin typeface="Arial"/>
                <a:cs typeface="Arial"/>
              </a:rPr>
              <a:t>(SLA)</a:t>
            </a:r>
            <a:r>
              <a:rPr sz="3000" b="0" cap="small" spc="-40" dirty="0">
                <a:solidFill>
                  <a:srgbClr val="565F6C"/>
                </a:solidFill>
                <a:latin typeface="Arial"/>
                <a:cs typeface="Arial"/>
              </a:rPr>
              <a:t> </a:t>
            </a:r>
            <a:r>
              <a:rPr sz="3000" b="0" cap="small" spc="-95" dirty="0">
                <a:solidFill>
                  <a:srgbClr val="565F6C"/>
                </a:solidFill>
                <a:latin typeface="Arial"/>
                <a:cs typeface="Arial"/>
              </a:rPr>
              <a:t>Parts</a:t>
            </a:r>
            <a:endParaRPr sz="3000">
              <a:latin typeface="Arial"/>
              <a:cs typeface="Arial"/>
            </a:endParaRPr>
          </a:p>
        </p:txBody>
      </p:sp>
      <p:pic>
        <p:nvPicPr>
          <p:cNvPr id="3" name="object 3"/>
          <p:cNvPicPr/>
          <p:nvPr/>
        </p:nvPicPr>
        <p:blipFill>
          <a:blip r:embed="rId2" cstate="print"/>
          <a:stretch>
            <a:fillRect/>
          </a:stretch>
        </p:blipFill>
        <p:spPr>
          <a:xfrm>
            <a:off x="533400" y="609600"/>
            <a:ext cx="4215384" cy="3200400"/>
          </a:xfrm>
          <a:prstGeom prst="rect">
            <a:avLst/>
          </a:prstGeom>
        </p:spPr>
      </p:pic>
      <p:pic>
        <p:nvPicPr>
          <p:cNvPr id="4" name="object 4"/>
          <p:cNvPicPr/>
          <p:nvPr/>
        </p:nvPicPr>
        <p:blipFill>
          <a:blip r:embed="rId3" cstate="print"/>
          <a:stretch>
            <a:fillRect/>
          </a:stretch>
        </p:blipFill>
        <p:spPr>
          <a:xfrm>
            <a:off x="3200400" y="4091938"/>
            <a:ext cx="4114800" cy="2766060"/>
          </a:xfrm>
          <a:prstGeom prst="rect">
            <a:avLst/>
          </a:prstGeom>
        </p:spPr>
      </p:pic>
      <p:pic>
        <p:nvPicPr>
          <p:cNvPr id="5" name="object 5"/>
          <p:cNvPicPr/>
          <p:nvPr/>
        </p:nvPicPr>
        <p:blipFill>
          <a:blip r:embed="rId4" cstate="print"/>
          <a:stretch>
            <a:fillRect/>
          </a:stretch>
        </p:blipFill>
        <p:spPr>
          <a:xfrm>
            <a:off x="5562600" y="762000"/>
            <a:ext cx="3048000" cy="3029712"/>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33</a:t>
            </a:fld>
            <a:endParaRPr spc="-2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85800" y="1219200"/>
            <a:ext cx="8365235" cy="5029200"/>
          </a:xfrm>
          <a:prstGeom prst="rect">
            <a:avLst/>
          </a:prstGeom>
        </p:spPr>
      </p:pic>
      <p:sp>
        <p:nvSpPr>
          <p:cNvPr id="3" name="object 3"/>
          <p:cNvSpPr txBox="1">
            <a:spLocks noGrp="1"/>
          </p:cNvSpPr>
          <p:nvPr>
            <p:ph type="title"/>
          </p:nvPr>
        </p:nvSpPr>
        <p:spPr>
          <a:prstGeom prst="rect">
            <a:avLst/>
          </a:prstGeom>
        </p:spPr>
        <p:txBody>
          <a:bodyPr vert="horz" wrap="square" lIns="0" tIns="256210" rIns="0" bIns="0" rtlCol="0">
            <a:spAutoFit/>
          </a:bodyPr>
          <a:lstStyle/>
          <a:p>
            <a:pPr marL="580390">
              <a:lnSpc>
                <a:spcPct val="100000"/>
              </a:lnSpc>
              <a:spcBef>
                <a:spcPts val="100"/>
              </a:spcBef>
            </a:pPr>
            <a:r>
              <a:rPr sz="3000" b="0" u="sng" cap="small" dirty="0">
                <a:solidFill>
                  <a:srgbClr val="D2601C"/>
                </a:solidFill>
                <a:uFill>
                  <a:solidFill>
                    <a:srgbClr val="D2601C"/>
                  </a:solidFill>
                </a:uFill>
                <a:latin typeface="Arial"/>
                <a:cs typeface="Arial"/>
                <a:hlinkClick r:id="rId3"/>
              </a:rPr>
              <a:t>Laminated</a:t>
            </a:r>
            <a:r>
              <a:rPr sz="3000" b="0" u="sng" cap="small" spc="10" dirty="0">
                <a:solidFill>
                  <a:srgbClr val="D2601C"/>
                </a:solidFill>
                <a:uFill>
                  <a:solidFill>
                    <a:srgbClr val="D2601C"/>
                  </a:solidFill>
                </a:uFill>
                <a:latin typeface="Arial"/>
                <a:cs typeface="Arial"/>
                <a:hlinkClick r:id="rId3"/>
              </a:rPr>
              <a:t> </a:t>
            </a:r>
            <a:r>
              <a:rPr sz="3000" b="0" u="sng" cap="small" dirty="0">
                <a:solidFill>
                  <a:srgbClr val="D2601C"/>
                </a:solidFill>
                <a:uFill>
                  <a:solidFill>
                    <a:srgbClr val="D2601C"/>
                  </a:solidFill>
                </a:uFill>
                <a:latin typeface="Arial"/>
                <a:cs typeface="Arial"/>
                <a:hlinkClick r:id="rId3"/>
              </a:rPr>
              <a:t>Object</a:t>
            </a:r>
            <a:r>
              <a:rPr sz="3000" b="0" u="sng" cap="small" spc="-15" dirty="0">
                <a:solidFill>
                  <a:srgbClr val="D2601C"/>
                </a:solidFill>
                <a:uFill>
                  <a:solidFill>
                    <a:srgbClr val="D2601C"/>
                  </a:solidFill>
                </a:uFill>
                <a:latin typeface="Arial"/>
                <a:cs typeface="Arial"/>
                <a:hlinkClick r:id="rId3"/>
              </a:rPr>
              <a:t> </a:t>
            </a:r>
            <a:r>
              <a:rPr sz="3000" b="0" u="sng" cap="small" spc="-10" dirty="0">
                <a:solidFill>
                  <a:srgbClr val="D2601C"/>
                </a:solidFill>
                <a:uFill>
                  <a:solidFill>
                    <a:srgbClr val="D2601C"/>
                  </a:solidFill>
                </a:uFill>
                <a:latin typeface="Arial"/>
                <a:cs typeface="Arial"/>
                <a:hlinkClick r:id="rId3"/>
              </a:rPr>
              <a:t>Manufacturing</a:t>
            </a:r>
            <a:r>
              <a:rPr sz="3000" b="0" u="sng" cap="small" spc="45" dirty="0">
                <a:solidFill>
                  <a:srgbClr val="D2601C"/>
                </a:solidFill>
                <a:uFill>
                  <a:solidFill>
                    <a:srgbClr val="D2601C"/>
                  </a:solidFill>
                </a:uFill>
                <a:latin typeface="Arial"/>
                <a:cs typeface="Arial"/>
                <a:hlinkClick r:id="rId3"/>
              </a:rPr>
              <a:t> </a:t>
            </a:r>
            <a:r>
              <a:rPr sz="3000" b="0" u="sng" cap="small" spc="-45" dirty="0">
                <a:solidFill>
                  <a:srgbClr val="D2601C"/>
                </a:solidFill>
                <a:uFill>
                  <a:solidFill>
                    <a:srgbClr val="D2601C"/>
                  </a:solidFill>
                </a:uFill>
                <a:latin typeface="Arial"/>
                <a:cs typeface="Arial"/>
                <a:hlinkClick r:id="rId3"/>
              </a:rPr>
              <a:t>(LOM)</a:t>
            </a:r>
            <a:endParaRPr sz="30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34</a:t>
            </a:fld>
            <a:endParaRPr spc="-2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159207"/>
            <a:ext cx="5975985" cy="483234"/>
          </a:xfrm>
          <a:prstGeom prst="rect">
            <a:avLst/>
          </a:prstGeom>
        </p:spPr>
        <p:txBody>
          <a:bodyPr vert="horz" wrap="square" lIns="0" tIns="12700" rIns="0" bIns="0" rtlCol="0">
            <a:spAutoFit/>
          </a:bodyPr>
          <a:lstStyle/>
          <a:p>
            <a:pPr marL="12700">
              <a:lnSpc>
                <a:spcPct val="100000"/>
              </a:lnSpc>
              <a:spcBef>
                <a:spcPts val="100"/>
              </a:spcBef>
            </a:pPr>
            <a:r>
              <a:rPr sz="3000" b="0" cap="small" dirty="0">
                <a:solidFill>
                  <a:srgbClr val="565F6C"/>
                </a:solidFill>
                <a:latin typeface="Arial"/>
                <a:cs typeface="Arial"/>
              </a:rPr>
              <a:t>Laminated</a:t>
            </a:r>
            <a:r>
              <a:rPr sz="3000" b="0" cap="small" spc="15" dirty="0">
                <a:solidFill>
                  <a:srgbClr val="565F6C"/>
                </a:solidFill>
                <a:latin typeface="Arial"/>
                <a:cs typeface="Arial"/>
              </a:rPr>
              <a:t> </a:t>
            </a:r>
            <a:r>
              <a:rPr sz="3000" b="0" cap="small" dirty="0">
                <a:solidFill>
                  <a:srgbClr val="565F6C"/>
                </a:solidFill>
                <a:latin typeface="Arial"/>
                <a:cs typeface="Arial"/>
              </a:rPr>
              <a:t>Object</a:t>
            </a:r>
            <a:r>
              <a:rPr sz="3000" b="0" cap="small" spc="5" dirty="0">
                <a:solidFill>
                  <a:srgbClr val="565F6C"/>
                </a:solidFill>
                <a:latin typeface="Arial"/>
                <a:cs typeface="Arial"/>
              </a:rPr>
              <a:t> </a:t>
            </a:r>
            <a:r>
              <a:rPr sz="3000" b="0" cap="small" spc="-45" dirty="0">
                <a:solidFill>
                  <a:srgbClr val="565F6C"/>
                </a:solidFill>
                <a:latin typeface="Arial"/>
                <a:cs typeface="Arial"/>
              </a:rPr>
              <a:t>Manufacturing</a:t>
            </a:r>
            <a:endParaRPr sz="30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35</a:t>
            </a:fld>
            <a:endParaRPr spc="-25" dirty="0"/>
          </a:p>
        </p:txBody>
      </p:sp>
      <p:sp>
        <p:nvSpPr>
          <p:cNvPr id="3" name="object 3"/>
          <p:cNvSpPr txBox="1"/>
          <p:nvPr/>
        </p:nvSpPr>
        <p:spPr>
          <a:xfrm>
            <a:off x="115315" y="789178"/>
            <a:ext cx="8941435" cy="5177790"/>
          </a:xfrm>
          <a:prstGeom prst="rect">
            <a:avLst/>
          </a:prstGeom>
        </p:spPr>
        <p:txBody>
          <a:bodyPr vert="horz" wrap="square" lIns="0" tIns="12700" rIns="0" bIns="0" rtlCol="0">
            <a:spAutoFit/>
          </a:bodyPr>
          <a:lstStyle/>
          <a:p>
            <a:pPr marL="396240" indent="-383540">
              <a:lnSpc>
                <a:spcPct val="100000"/>
              </a:lnSpc>
              <a:spcBef>
                <a:spcPts val="100"/>
              </a:spcBef>
              <a:buClr>
                <a:srgbClr val="FD8537"/>
              </a:buClr>
              <a:buSzPct val="69444"/>
              <a:buFont typeface="Noto Sans Symbols2"/>
              <a:buChar char="⦿"/>
              <a:tabLst>
                <a:tab pos="396240" algn="l"/>
              </a:tabLst>
            </a:pPr>
            <a:r>
              <a:rPr sz="1800" dirty="0">
                <a:latin typeface="Arial"/>
                <a:cs typeface="Arial"/>
              </a:rPr>
              <a:t>Laminated</a:t>
            </a:r>
            <a:r>
              <a:rPr sz="1800" spc="-15" dirty="0">
                <a:latin typeface="Arial"/>
                <a:cs typeface="Arial"/>
              </a:rPr>
              <a:t> </a:t>
            </a:r>
            <a:r>
              <a:rPr sz="1800" dirty="0">
                <a:latin typeface="Arial"/>
                <a:cs typeface="Arial"/>
              </a:rPr>
              <a:t>Object</a:t>
            </a:r>
            <a:r>
              <a:rPr sz="1800" spc="-30" dirty="0">
                <a:latin typeface="Arial"/>
                <a:cs typeface="Arial"/>
              </a:rPr>
              <a:t> </a:t>
            </a:r>
            <a:r>
              <a:rPr sz="1800" dirty="0">
                <a:latin typeface="Arial"/>
                <a:cs typeface="Arial"/>
              </a:rPr>
              <a:t>Manufacturing</a:t>
            </a:r>
            <a:r>
              <a:rPr sz="1800" spc="-30" dirty="0">
                <a:latin typeface="Arial"/>
                <a:cs typeface="Arial"/>
              </a:rPr>
              <a:t> </a:t>
            </a:r>
            <a:r>
              <a:rPr sz="1800" dirty="0">
                <a:latin typeface="Arial"/>
                <a:cs typeface="Arial"/>
              </a:rPr>
              <a:t>is</a:t>
            </a:r>
            <a:r>
              <a:rPr sz="1800" spc="-30" dirty="0">
                <a:latin typeface="Arial"/>
                <a:cs typeface="Arial"/>
              </a:rPr>
              <a:t> </a:t>
            </a:r>
            <a:r>
              <a:rPr sz="1800" dirty="0">
                <a:latin typeface="Arial"/>
                <a:cs typeface="Arial"/>
              </a:rPr>
              <a:t>a</a:t>
            </a:r>
            <a:r>
              <a:rPr sz="1800" spc="-35" dirty="0">
                <a:latin typeface="Arial"/>
                <a:cs typeface="Arial"/>
              </a:rPr>
              <a:t> </a:t>
            </a:r>
            <a:r>
              <a:rPr sz="1800" dirty="0">
                <a:latin typeface="Arial"/>
                <a:cs typeface="Arial"/>
              </a:rPr>
              <a:t>relatively</a:t>
            </a:r>
            <a:r>
              <a:rPr sz="1800" spc="-10" dirty="0">
                <a:latin typeface="Arial"/>
                <a:cs typeface="Arial"/>
              </a:rPr>
              <a:t> </a:t>
            </a:r>
            <a:r>
              <a:rPr sz="1800" dirty="0">
                <a:latin typeface="Arial"/>
                <a:cs typeface="Arial"/>
              </a:rPr>
              <a:t>low</a:t>
            </a:r>
            <a:r>
              <a:rPr sz="1800" spc="-40" dirty="0">
                <a:latin typeface="Arial"/>
                <a:cs typeface="Arial"/>
              </a:rPr>
              <a:t> </a:t>
            </a:r>
            <a:r>
              <a:rPr sz="1800" dirty="0">
                <a:latin typeface="Arial"/>
                <a:cs typeface="Arial"/>
              </a:rPr>
              <a:t>cost</a:t>
            </a:r>
            <a:r>
              <a:rPr sz="1800" spc="-35" dirty="0">
                <a:latin typeface="Arial"/>
                <a:cs typeface="Arial"/>
              </a:rPr>
              <a:t> </a:t>
            </a:r>
            <a:r>
              <a:rPr sz="1800" dirty="0">
                <a:latin typeface="Arial"/>
                <a:cs typeface="Arial"/>
              </a:rPr>
              <a:t>rapid</a:t>
            </a:r>
            <a:r>
              <a:rPr sz="1800" spc="-25" dirty="0">
                <a:latin typeface="Arial"/>
                <a:cs typeface="Arial"/>
              </a:rPr>
              <a:t> </a:t>
            </a:r>
            <a:r>
              <a:rPr sz="1800" dirty="0">
                <a:latin typeface="Arial"/>
                <a:cs typeface="Arial"/>
              </a:rPr>
              <a:t>prototyping</a:t>
            </a:r>
            <a:r>
              <a:rPr sz="1800" spc="-10" dirty="0">
                <a:latin typeface="Arial"/>
                <a:cs typeface="Arial"/>
              </a:rPr>
              <a:t> technology</a:t>
            </a:r>
            <a:endParaRPr sz="1800">
              <a:latin typeface="Arial"/>
              <a:cs typeface="Arial"/>
            </a:endParaRPr>
          </a:p>
          <a:p>
            <a:pPr>
              <a:lnSpc>
                <a:spcPct val="100000"/>
              </a:lnSpc>
              <a:spcBef>
                <a:spcPts val="1290"/>
              </a:spcBef>
              <a:buClr>
                <a:srgbClr val="FD8537"/>
              </a:buClr>
              <a:buFont typeface="Noto Sans Symbols2"/>
              <a:buChar char="⦿"/>
            </a:pPr>
            <a:endParaRPr sz="1800">
              <a:latin typeface="Arial"/>
              <a:cs typeface="Arial"/>
            </a:endParaRPr>
          </a:p>
          <a:p>
            <a:pPr marL="396240" indent="-383540">
              <a:lnSpc>
                <a:spcPct val="100000"/>
              </a:lnSpc>
              <a:buClr>
                <a:srgbClr val="FD8537"/>
              </a:buClr>
              <a:buSzPct val="69444"/>
              <a:buFont typeface="Noto Sans Symbols2"/>
              <a:buChar char="⦿"/>
              <a:tabLst>
                <a:tab pos="396240" algn="l"/>
              </a:tabLst>
            </a:pPr>
            <a:r>
              <a:rPr sz="1800" dirty="0">
                <a:latin typeface="Arial"/>
                <a:cs typeface="Arial"/>
              </a:rPr>
              <a:t>where</a:t>
            </a:r>
            <a:r>
              <a:rPr sz="1800" spc="5" dirty="0">
                <a:latin typeface="Arial"/>
                <a:cs typeface="Arial"/>
              </a:rPr>
              <a:t> </a:t>
            </a:r>
            <a:r>
              <a:rPr sz="1800" dirty="0">
                <a:latin typeface="Arial"/>
                <a:cs typeface="Arial"/>
              </a:rPr>
              <a:t>thin</a:t>
            </a:r>
            <a:r>
              <a:rPr sz="1800" spc="-40" dirty="0">
                <a:latin typeface="Arial"/>
                <a:cs typeface="Arial"/>
              </a:rPr>
              <a:t> </a:t>
            </a:r>
            <a:r>
              <a:rPr sz="1800" dirty="0">
                <a:latin typeface="Arial"/>
                <a:cs typeface="Arial"/>
              </a:rPr>
              <a:t>slices</a:t>
            </a:r>
            <a:r>
              <a:rPr sz="1800" spc="-25" dirty="0">
                <a:latin typeface="Arial"/>
                <a:cs typeface="Arial"/>
              </a:rPr>
              <a:t> </a:t>
            </a:r>
            <a:r>
              <a:rPr sz="1800" dirty="0">
                <a:latin typeface="Arial"/>
                <a:cs typeface="Arial"/>
              </a:rPr>
              <a:t>of</a:t>
            </a:r>
            <a:r>
              <a:rPr sz="1800" spc="-30" dirty="0">
                <a:latin typeface="Arial"/>
                <a:cs typeface="Arial"/>
              </a:rPr>
              <a:t> </a:t>
            </a:r>
            <a:r>
              <a:rPr sz="1800" dirty="0">
                <a:latin typeface="Arial"/>
                <a:cs typeface="Arial"/>
              </a:rPr>
              <a:t>material</a:t>
            </a:r>
            <a:r>
              <a:rPr sz="1800" spc="-30" dirty="0">
                <a:latin typeface="Arial"/>
                <a:cs typeface="Arial"/>
              </a:rPr>
              <a:t> </a:t>
            </a:r>
            <a:r>
              <a:rPr sz="1800" dirty="0">
                <a:latin typeface="Arial"/>
                <a:cs typeface="Arial"/>
              </a:rPr>
              <a:t>(usually</a:t>
            </a:r>
            <a:r>
              <a:rPr sz="1800" spc="-30" dirty="0">
                <a:latin typeface="Arial"/>
                <a:cs typeface="Arial"/>
              </a:rPr>
              <a:t> </a:t>
            </a:r>
            <a:r>
              <a:rPr sz="1800" dirty="0">
                <a:latin typeface="Arial"/>
                <a:cs typeface="Arial"/>
              </a:rPr>
              <a:t>paper</a:t>
            </a:r>
            <a:r>
              <a:rPr sz="1800" spc="-20" dirty="0">
                <a:latin typeface="Arial"/>
                <a:cs typeface="Arial"/>
              </a:rPr>
              <a:t> </a:t>
            </a:r>
            <a:r>
              <a:rPr sz="1800" dirty="0">
                <a:latin typeface="Arial"/>
                <a:cs typeface="Arial"/>
              </a:rPr>
              <a:t>or</a:t>
            </a:r>
            <a:r>
              <a:rPr sz="1800" spc="-35" dirty="0">
                <a:latin typeface="Arial"/>
                <a:cs typeface="Arial"/>
              </a:rPr>
              <a:t> </a:t>
            </a:r>
            <a:r>
              <a:rPr sz="1800" dirty="0">
                <a:latin typeface="Arial"/>
                <a:cs typeface="Arial"/>
              </a:rPr>
              <a:t>wood)</a:t>
            </a:r>
            <a:r>
              <a:rPr sz="1800" spc="10" dirty="0">
                <a:latin typeface="Arial"/>
                <a:cs typeface="Arial"/>
              </a:rPr>
              <a:t> </a:t>
            </a:r>
            <a:r>
              <a:rPr sz="1800" dirty="0">
                <a:latin typeface="Arial"/>
                <a:cs typeface="Arial"/>
              </a:rPr>
              <a:t>are</a:t>
            </a:r>
            <a:r>
              <a:rPr sz="1800" spc="-40" dirty="0">
                <a:latin typeface="Arial"/>
                <a:cs typeface="Arial"/>
              </a:rPr>
              <a:t> </a:t>
            </a:r>
            <a:r>
              <a:rPr sz="1800" dirty="0">
                <a:latin typeface="Arial"/>
                <a:cs typeface="Arial"/>
              </a:rPr>
              <a:t>successively</a:t>
            </a:r>
            <a:r>
              <a:rPr sz="1800" spc="-20" dirty="0">
                <a:latin typeface="Arial"/>
                <a:cs typeface="Arial"/>
              </a:rPr>
              <a:t> </a:t>
            </a:r>
            <a:r>
              <a:rPr sz="1800" dirty="0">
                <a:latin typeface="Arial"/>
                <a:cs typeface="Arial"/>
              </a:rPr>
              <a:t>glued</a:t>
            </a:r>
            <a:r>
              <a:rPr sz="1800" spc="-30" dirty="0">
                <a:latin typeface="Arial"/>
                <a:cs typeface="Arial"/>
              </a:rPr>
              <a:t> </a:t>
            </a:r>
            <a:r>
              <a:rPr sz="1800" spc="-10" dirty="0">
                <a:latin typeface="Arial"/>
                <a:cs typeface="Arial"/>
              </a:rPr>
              <a:t>together</a:t>
            </a:r>
            <a:endParaRPr sz="1800">
              <a:latin typeface="Arial"/>
              <a:cs typeface="Arial"/>
            </a:endParaRPr>
          </a:p>
          <a:p>
            <a:pPr marL="396240">
              <a:lnSpc>
                <a:spcPct val="100000"/>
              </a:lnSpc>
            </a:pPr>
            <a:r>
              <a:rPr sz="1800" dirty="0">
                <a:latin typeface="Arial"/>
                <a:cs typeface="Arial"/>
              </a:rPr>
              <a:t>to</a:t>
            </a:r>
            <a:r>
              <a:rPr sz="1800" spc="-5" dirty="0">
                <a:latin typeface="Arial"/>
                <a:cs typeface="Arial"/>
              </a:rPr>
              <a:t> </a:t>
            </a:r>
            <a:r>
              <a:rPr sz="1800" dirty="0">
                <a:latin typeface="Arial"/>
                <a:cs typeface="Arial"/>
              </a:rPr>
              <a:t>form</a:t>
            </a:r>
            <a:r>
              <a:rPr sz="1800" spc="-15" dirty="0">
                <a:latin typeface="Arial"/>
                <a:cs typeface="Arial"/>
              </a:rPr>
              <a:t> </a:t>
            </a:r>
            <a:r>
              <a:rPr sz="1800" dirty="0">
                <a:latin typeface="Arial"/>
                <a:cs typeface="Arial"/>
              </a:rPr>
              <a:t>a</a:t>
            </a:r>
            <a:r>
              <a:rPr sz="1800" spc="-5" dirty="0">
                <a:latin typeface="Arial"/>
                <a:cs typeface="Arial"/>
              </a:rPr>
              <a:t> </a:t>
            </a:r>
            <a:r>
              <a:rPr sz="1800" dirty="0">
                <a:latin typeface="Arial"/>
                <a:cs typeface="Arial"/>
              </a:rPr>
              <a:t>3D </a:t>
            </a:r>
            <a:r>
              <a:rPr sz="1800" spc="-10" dirty="0">
                <a:latin typeface="Arial"/>
                <a:cs typeface="Arial"/>
              </a:rPr>
              <a:t>shape.</a:t>
            </a:r>
            <a:endParaRPr sz="1800">
              <a:latin typeface="Arial"/>
              <a:cs typeface="Arial"/>
            </a:endParaRPr>
          </a:p>
          <a:p>
            <a:pPr>
              <a:lnSpc>
                <a:spcPct val="100000"/>
              </a:lnSpc>
              <a:spcBef>
                <a:spcPts val="1290"/>
              </a:spcBef>
            </a:pPr>
            <a:endParaRPr sz="1800">
              <a:latin typeface="Arial"/>
              <a:cs typeface="Arial"/>
            </a:endParaRPr>
          </a:p>
          <a:p>
            <a:pPr marL="396240" marR="153670" indent="-384175">
              <a:lnSpc>
                <a:spcPct val="100000"/>
              </a:lnSpc>
              <a:buClr>
                <a:srgbClr val="FD8537"/>
              </a:buClr>
              <a:buSzPct val="69444"/>
              <a:buFont typeface="Noto Sans Symbols2"/>
              <a:buChar char="⦿"/>
              <a:tabLst>
                <a:tab pos="396240" algn="l"/>
              </a:tabLst>
            </a:pPr>
            <a:r>
              <a:rPr sz="1800" dirty="0">
                <a:latin typeface="Arial"/>
                <a:cs typeface="Arial"/>
              </a:rPr>
              <a:t>The</a:t>
            </a:r>
            <a:r>
              <a:rPr sz="1800" spc="-50" dirty="0">
                <a:latin typeface="Arial"/>
                <a:cs typeface="Arial"/>
              </a:rPr>
              <a:t> </a:t>
            </a:r>
            <a:r>
              <a:rPr sz="1800" dirty="0">
                <a:latin typeface="Arial"/>
                <a:cs typeface="Arial"/>
              </a:rPr>
              <a:t>process</a:t>
            </a:r>
            <a:r>
              <a:rPr sz="1800" spc="-20" dirty="0">
                <a:latin typeface="Arial"/>
                <a:cs typeface="Arial"/>
              </a:rPr>
              <a:t> </a:t>
            </a:r>
            <a:r>
              <a:rPr sz="1800" dirty="0">
                <a:latin typeface="Arial"/>
                <a:cs typeface="Arial"/>
              </a:rPr>
              <a:t>uses</a:t>
            </a:r>
            <a:r>
              <a:rPr sz="1800" spc="-30" dirty="0">
                <a:latin typeface="Arial"/>
                <a:cs typeface="Arial"/>
              </a:rPr>
              <a:t> </a:t>
            </a:r>
            <a:r>
              <a:rPr sz="1800" dirty="0">
                <a:latin typeface="Arial"/>
                <a:cs typeface="Arial"/>
              </a:rPr>
              <a:t>two</a:t>
            </a:r>
            <a:r>
              <a:rPr sz="1800" spc="5" dirty="0">
                <a:latin typeface="Arial"/>
                <a:cs typeface="Arial"/>
              </a:rPr>
              <a:t> </a:t>
            </a:r>
            <a:r>
              <a:rPr sz="1800" dirty="0">
                <a:latin typeface="Arial"/>
                <a:cs typeface="Arial"/>
              </a:rPr>
              <a:t>rollers</a:t>
            </a:r>
            <a:r>
              <a:rPr sz="1800" spc="-20" dirty="0">
                <a:latin typeface="Arial"/>
                <a:cs typeface="Arial"/>
              </a:rPr>
              <a:t> </a:t>
            </a:r>
            <a:r>
              <a:rPr sz="1800" dirty="0">
                <a:latin typeface="Arial"/>
                <a:cs typeface="Arial"/>
              </a:rPr>
              <a:t>to</a:t>
            </a:r>
            <a:r>
              <a:rPr sz="1800" spc="-25" dirty="0">
                <a:latin typeface="Arial"/>
                <a:cs typeface="Arial"/>
              </a:rPr>
              <a:t> </a:t>
            </a:r>
            <a:r>
              <a:rPr sz="1800" dirty="0">
                <a:latin typeface="Arial"/>
                <a:cs typeface="Arial"/>
              </a:rPr>
              <a:t>control</a:t>
            </a:r>
            <a:r>
              <a:rPr sz="1800" spc="-30" dirty="0">
                <a:latin typeface="Arial"/>
                <a:cs typeface="Arial"/>
              </a:rPr>
              <a:t> </a:t>
            </a:r>
            <a:r>
              <a:rPr sz="1800" dirty="0">
                <a:latin typeface="Arial"/>
                <a:cs typeface="Arial"/>
              </a:rPr>
              <a:t>the</a:t>
            </a:r>
            <a:r>
              <a:rPr sz="1800" spc="-35" dirty="0">
                <a:latin typeface="Arial"/>
                <a:cs typeface="Arial"/>
              </a:rPr>
              <a:t> </a:t>
            </a:r>
            <a:r>
              <a:rPr sz="1800" dirty="0">
                <a:latin typeface="Arial"/>
                <a:cs typeface="Arial"/>
              </a:rPr>
              <a:t>supply</a:t>
            </a:r>
            <a:r>
              <a:rPr sz="1800" spc="-15" dirty="0">
                <a:latin typeface="Arial"/>
                <a:cs typeface="Arial"/>
              </a:rPr>
              <a:t> </a:t>
            </a:r>
            <a:r>
              <a:rPr sz="1800" dirty="0">
                <a:latin typeface="Arial"/>
                <a:cs typeface="Arial"/>
              </a:rPr>
              <a:t>of</a:t>
            </a:r>
            <a:r>
              <a:rPr sz="1800" spc="-30" dirty="0">
                <a:latin typeface="Arial"/>
                <a:cs typeface="Arial"/>
              </a:rPr>
              <a:t> </a:t>
            </a:r>
            <a:r>
              <a:rPr sz="1800" dirty="0">
                <a:latin typeface="Arial"/>
                <a:cs typeface="Arial"/>
              </a:rPr>
              <a:t>paper</a:t>
            </a:r>
            <a:r>
              <a:rPr sz="1800" spc="-15" dirty="0">
                <a:latin typeface="Arial"/>
                <a:cs typeface="Arial"/>
              </a:rPr>
              <a:t> </a:t>
            </a:r>
            <a:r>
              <a:rPr sz="1800" dirty="0">
                <a:latin typeface="Arial"/>
                <a:cs typeface="Arial"/>
              </a:rPr>
              <a:t>with heat-activated</a:t>
            </a:r>
            <a:r>
              <a:rPr sz="1800" spc="-15" dirty="0">
                <a:latin typeface="Arial"/>
                <a:cs typeface="Arial"/>
              </a:rPr>
              <a:t> </a:t>
            </a:r>
            <a:r>
              <a:rPr sz="1800" spc="-20" dirty="0">
                <a:latin typeface="Arial"/>
                <a:cs typeface="Arial"/>
              </a:rPr>
              <a:t>glue </a:t>
            </a:r>
            <a:r>
              <a:rPr sz="1800" dirty="0">
                <a:latin typeface="Arial"/>
                <a:cs typeface="Arial"/>
              </a:rPr>
              <a:t>to</a:t>
            </a:r>
            <a:r>
              <a:rPr sz="1800" spc="-25" dirty="0">
                <a:latin typeface="Arial"/>
                <a:cs typeface="Arial"/>
              </a:rPr>
              <a:t> </a:t>
            </a:r>
            <a:r>
              <a:rPr sz="1800" dirty="0">
                <a:latin typeface="Arial"/>
                <a:cs typeface="Arial"/>
              </a:rPr>
              <a:t>a</a:t>
            </a:r>
            <a:r>
              <a:rPr sz="1800" spc="-20" dirty="0">
                <a:latin typeface="Arial"/>
                <a:cs typeface="Arial"/>
              </a:rPr>
              <a:t> </a:t>
            </a:r>
            <a:r>
              <a:rPr sz="1800" dirty="0">
                <a:latin typeface="Arial"/>
                <a:cs typeface="Arial"/>
              </a:rPr>
              <a:t>building</a:t>
            </a:r>
            <a:r>
              <a:rPr sz="1800" spc="-5" dirty="0">
                <a:latin typeface="Arial"/>
                <a:cs typeface="Arial"/>
              </a:rPr>
              <a:t> </a:t>
            </a:r>
            <a:r>
              <a:rPr sz="1800" spc="-10" dirty="0">
                <a:latin typeface="Arial"/>
                <a:cs typeface="Arial"/>
              </a:rPr>
              <a:t>platform.</a:t>
            </a:r>
            <a:endParaRPr sz="1800">
              <a:latin typeface="Arial"/>
              <a:cs typeface="Arial"/>
            </a:endParaRPr>
          </a:p>
          <a:p>
            <a:pPr>
              <a:lnSpc>
                <a:spcPct val="100000"/>
              </a:lnSpc>
              <a:spcBef>
                <a:spcPts val="1295"/>
              </a:spcBef>
              <a:buClr>
                <a:srgbClr val="FD8537"/>
              </a:buClr>
              <a:buFont typeface="Noto Sans Symbols2"/>
              <a:buChar char="⦿"/>
            </a:pPr>
            <a:endParaRPr sz="1800">
              <a:latin typeface="Arial"/>
              <a:cs typeface="Arial"/>
            </a:endParaRPr>
          </a:p>
          <a:p>
            <a:pPr marL="396240" marR="385445" indent="-384175">
              <a:lnSpc>
                <a:spcPct val="100000"/>
              </a:lnSpc>
              <a:buClr>
                <a:srgbClr val="FD8537"/>
              </a:buClr>
              <a:buSzPct val="69444"/>
              <a:buFont typeface="Noto Sans Symbols2"/>
              <a:buChar char="⦿"/>
              <a:tabLst>
                <a:tab pos="396240" algn="l"/>
              </a:tabLst>
            </a:pPr>
            <a:r>
              <a:rPr sz="1800" dirty="0">
                <a:latin typeface="Arial"/>
                <a:cs typeface="Arial"/>
              </a:rPr>
              <a:t>When</a:t>
            </a:r>
            <a:r>
              <a:rPr sz="1800" spc="-30" dirty="0">
                <a:latin typeface="Arial"/>
                <a:cs typeface="Arial"/>
              </a:rPr>
              <a:t> </a:t>
            </a:r>
            <a:r>
              <a:rPr sz="1800" dirty="0">
                <a:latin typeface="Arial"/>
                <a:cs typeface="Arial"/>
              </a:rPr>
              <a:t>new</a:t>
            </a:r>
            <a:r>
              <a:rPr sz="1800" spc="-15" dirty="0">
                <a:latin typeface="Arial"/>
                <a:cs typeface="Arial"/>
              </a:rPr>
              <a:t> </a:t>
            </a:r>
            <a:r>
              <a:rPr sz="1800" dirty="0">
                <a:latin typeface="Arial"/>
                <a:cs typeface="Arial"/>
              </a:rPr>
              <a:t>paper</a:t>
            </a:r>
            <a:r>
              <a:rPr sz="1800" spc="-10" dirty="0">
                <a:latin typeface="Arial"/>
                <a:cs typeface="Arial"/>
              </a:rPr>
              <a:t> </a:t>
            </a:r>
            <a:r>
              <a:rPr sz="1800" dirty="0">
                <a:latin typeface="Arial"/>
                <a:cs typeface="Arial"/>
              </a:rPr>
              <a:t>is</a:t>
            </a:r>
            <a:r>
              <a:rPr sz="1800" spc="-20" dirty="0">
                <a:latin typeface="Arial"/>
                <a:cs typeface="Arial"/>
              </a:rPr>
              <a:t> </a:t>
            </a:r>
            <a:r>
              <a:rPr sz="1800" dirty="0">
                <a:latin typeface="Arial"/>
                <a:cs typeface="Arial"/>
              </a:rPr>
              <a:t>in</a:t>
            </a:r>
            <a:r>
              <a:rPr sz="1800" spc="-30" dirty="0">
                <a:latin typeface="Arial"/>
                <a:cs typeface="Arial"/>
              </a:rPr>
              <a:t> </a:t>
            </a:r>
            <a:r>
              <a:rPr sz="1800" dirty="0">
                <a:latin typeface="Arial"/>
                <a:cs typeface="Arial"/>
              </a:rPr>
              <a:t>position,</a:t>
            </a:r>
            <a:r>
              <a:rPr sz="1800" spc="-10" dirty="0">
                <a:latin typeface="Arial"/>
                <a:cs typeface="Arial"/>
              </a:rPr>
              <a:t> </a:t>
            </a:r>
            <a:r>
              <a:rPr sz="1800" dirty="0">
                <a:latin typeface="Arial"/>
                <a:cs typeface="Arial"/>
              </a:rPr>
              <a:t>it</a:t>
            </a:r>
            <a:r>
              <a:rPr sz="1800" spc="-20" dirty="0">
                <a:latin typeface="Arial"/>
                <a:cs typeface="Arial"/>
              </a:rPr>
              <a:t> </a:t>
            </a:r>
            <a:r>
              <a:rPr sz="1800" dirty="0">
                <a:latin typeface="Arial"/>
                <a:cs typeface="Arial"/>
              </a:rPr>
              <a:t>is</a:t>
            </a:r>
            <a:r>
              <a:rPr sz="1800" spc="-20" dirty="0">
                <a:latin typeface="Arial"/>
                <a:cs typeface="Arial"/>
              </a:rPr>
              <a:t> </a:t>
            </a:r>
            <a:r>
              <a:rPr sz="1800" dirty="0">
                <a:latin typeface="Arial"/>
                <a:cs typeface="Arial"/>
              </a:rPr>
              <a:t>flattened</a:t>
            </a:r>
            <a:r>
              <a:rPr sz="1800" spc="-15" dirty="0">
                <a:latin typeface="Arial"/>
                <a:cs typeface="Arial"/>
              </a:rPr>
              <a:t> </a:t>
            </a:r>
            <a:r>
              <a:rPr sz="1800" dirty="0">
                <a:latin typeface="Arial"/>
                <a:cs typeface="Arial"/>
              </a:rPr>
              <a:t>and</a:t>
            </a:r>
            <a:r>
              <a:rPr sz="1800" spc="-20" dirty="0">
                <a:latin typeface="Arial"/>
                <a:cs typeface="Arial"/>
              </a:rPr>
              <a:t> </a:t>
            </a:r>
            <a:r>
              <a:rPr sz="1800" dirty="0">
                <a:latin typeface="Arial"/>
                <a:cs typeface="Arial"/>
              </a:rPr>
              <a:t>added</a:t>
            </a:r>
            <a:r>
              <a:rPr sz="1800" spc="-5" dirty="0">
                <a:latin typeface="Arial"/>
                <a:cs typeface="Arial"/>
              </a:rPr>
              <a:t> </a:t>
            </a:r>
            <a:r>
              <a:rPr sz="1800" dirty="0">
                <a:latin typeface="Arial"/>
                <a:cs typeface="Arial"/>
              </a:rPr>
              <a:t>to</a:t>
            </a:r>
            <a:r>
              <a:rPr sz="1800" spc="-25" dirty="0">
                <a:latin typeface="Arial"/>
                <a:cs typeface="Arial"/>
              </a:rPr>
              <a:t> </a:t>
            </a:r>
            <a:r>
              <a:rPr sz="1800" dirty="0">
                <a:latin typeface="Arial"/>
                <a:cs typeface="Arial"/>
              </a:rPr>
              <a:t>the</a:t>
            </a:r>
            <a:r>
              <a:rPr sz="1800" spc="-30" dirty="0">
                <a:latin typeface="Arial"/>
                <a:cs typeface="Arial"/>
              </a:rPr>
              <a:t> </a:t>
            </a:r>
            <a:r>
              <a:rPr sz="1800" dirty="0">
                <a:latin typeface="Arial"/>
                <a:cs typeface="Arial"/>
              </a:rPr>
              <a:t>previously</a:t>
            </a:r>
            <a:r>
              <a:rPr sz="1800" spc="5" dirty="0">
                <a:latin typeface="Arial"/>
                <a:cs typeface="Arial"/>
              </a:rPr>
              <a:t> </a:t>
            </a:r>
            <a:r>
              <a:rPr sz="1800" spc="-10" dirty="0">
                <a:latin typeface="Arial"/>
                <a:cs typeface="Arial"/>
              </a:rPr>
              <a:t>created </a:t>
            </a:r>
            <a:r>
              <a:rPr sz="1800" dirty="0">
                <a:latin typeface="Arial"/>
                <a:cs typeface="Arial"/>
              </a:rPr>
              <a:t>layers using</a:t>
            </a:r>
            <a:r>
              <a:rPr sz="1800" spc="-20" dirty="0">
                <a:latin typeface="Arial"/>
                <a:cs typeface="Arial"/>
              </a:rPr>
              <a:t> </a:t>
            </a:r>
            <a:r>
              <a:rPr sz="1800" dirty="0">
                <a:latin typeface="Arial"/>
                <a:cs typeface="Arial"/>
              </a:rPr>
              <a:t>a</a:t>
            </a:r>
            <a:r>
              <a:rPr sz="1800" spc="-25" dirty="0">
                <a:latin typeface="Arial"/>
                <a:cs typeface="Arial"/>
              </a:rPr>
              <a:t> </a:t>
            </a:r>
            <a:r>
              <a:rPr sz="1800" dirty="0">
                <a:latin typeface="Arial"/>
                <a:cs typeface="Arial"/>
              </a:rPr>
              <a:t>heated</a:t>
            </a:r>
            <a:r>
              <a:rPr sz="1800" spc="-15" dirty="0">
                <a:latin typeface="Arial"/>
                <a:cs typeface="Arial"/>
              </a:rPr>
              <a:t> </a:t>
            </a:r>
            <a:r>
              <a:rPr sz="1800" spc="-10" dirty="0">
                <a:latin typeface="Arial"/>
                <a:cs typeface="Arial"/>
              </a:rPr>
              <a:t>roller.</a:t>
            </a:r>
            <a:endParaRPr sz="1800">
              <a:latin typeface="Arial"/>
              <a:cs typeface="Arial"/>
            </a:endParaRPr>
          </a:p>
          <a:p>
            <a:pPr>
              <a:lnSpc>
                <a:spcPct val="100000"/>
              </a:lnSpc>
              <a:spcBef>
                <a:spcPts val="1290"/>
              </a:spcBef>
              <a:buClr>
                <a:srgbClr val="FD8537"/>
              </a:buClr>
              <a:buFont typeface="Noto Sans Symbols2"/>
              <a:buChar char="⦿"/>
            </a:pPr>
            <a:endParaRPr sz="1800">
              <a:latin typeface="Arial"/>
              <a:cs typeface="Arial"/>
            </a:endParaRPr>
          </a:p>
          <a:p>
            <a:pPr marL="396240" indent="-383540">
              <a:lnSpc>
                <a:spcPct val="100000"/>
              </a:lnSpc>
              <a:buClr>
                <a:srgbClr val="FD8537"/>
              </a:buClr>
              <a:buSzPct val="69444"/>
              <a:buFont typeface="Noto Sans Symbols2"/>
              <a:buChar char="⦿"/>
              <a:tabLst>
                <a:tab pos="396240" algn="l"/>
                <a:tab pos="7202170" algn="l"/>
              </a:tabLst>
            </a:pPr>
            <a:r>
              <a:rPr sz="1800" dirty="0">
                <a:latin typeface="Arial"/>
                <a:cs typeface="Arial"/>
              </a:rPr>
              <a:t>The</a:t>
            </a:r>
            <a:r>
              <a:rPr sz="1800" spc="-35" dirty="0">
                <a:latin typeface="Arial"/>
                <a:cs typeface="Arial"/>
              </a:rPr>
              <a:t> </a:t>
            </a:r>
            <a:r>
              <a:rPr sz="1800" dirty="0">
                <a:latin typeface="Arial"/>
                <a:cs typeface="Arial"/>
              </a:rPr>
              <a:t>shape</a:t>
            </a:r>
            <a:r>
              <a:rPr sz="1800" spc="-5" dirty="0">
                <a:latin typeface="Arial"/>
                <a:cs typeface="Arial"/>
              </a:rPr>
              <a:t> </a:t>
            </a:r>
            <a:r>
              <a:rPr sz="1800" dirty="0">
                <a:latin typeface="Arial"/>
                <a:cs typeface="Arial"/>
              </a:rPr>
              <a:t>of</a:t>
            </a:r>
            <a:r>
              <a:rPr sz="1800" spc="-15" dirty="0">
                <a:latin typeface="Arial"/>
                <a:cs typeface="Arial"/>
              </a:rPr>
              <a:t> </a:t>
            </a:r>
            <a:r>
              <a:rPr sz="1800" dirty="0">
                <a:latin typeface="Arial"/>
                <a:cs typeface="Arial"/>
              </a:rPr>
              <a:t>the</a:t>
            </a:r>
            <a:r>
              <a:rPr sz="1800" spc="-20" dirty="0">
                <a:latin typeface="Arial"/>
                <a:cs typeface="Arial"/>
              </a:rPr>
              <a:t> </a:t>
            </a:r>
            <a:r>
              <a:rPr sz="1800" dirty="0">
                <a:latin typeface="Arial"/>
                <a:cs typeface="Arial"/>
              </a:rPr>
              <a:t>new</a:t>
            </a:r>
            <a:r>
              <a:rPr sz="1800" spc="-20" dirty="0">
                <a:latin typeface="Arial"/>
                <a:cs typeface="Arial"/>
              </a:rPr>
              <a:t> </a:t>
            </a:r>
            <a:r>
              <a:rPr sz="1800" dirty="0">
                <a:latin typeface="Arial"/>
                <a:cs typeface="Arial"/>
              </a:rPr>
              <a:t>layer</a:t>
            </a:r>
            <a:r>
              <a:rPr sz="1800" spc="15" dirty="0">
                <a:latin typeface="Arial"/>
                <a:cs typeface="Arial"/>
              </a:rPr>
              <a:t> </a:t>
            </a:r>
            <a:r>
              <a:rPr sz="1800" dirty="0">
                <a:latin typeface="Arial"/>
                <a:cs typeface="Arial"/>
              </a:rPr>
              <a:t>is</a:t>
            </a:r>
            <a:r>
              <a:rPr sz="1800" spc="-10" dirty="0">
                <a:latin typeface="Arial"/>
                <a:cs typeface="Arial"/>
              </a:rPr>
              <a:t> </a:t>
            </a:r>
            <a:r>
              <a:rPr sz="1800" dirty="0">
                <a:latin typeface="Arial"/>
                <a:cs typeface="Arial"/>
              </a:rPr>
              <a:t>traced</a:t>
            </a:r>
            <a:r>
              <a:rPr sz="1800" spc="-15" dirty="0">
                <a:latin typeface="Arial"/>
                <a:cs typeface="Arial"/>
              </a:rPr>
              <a:t> </a:t>
            </a:r>
            <a:r>
              <a:rPr sz="1800" dirty="0">
                <a:latin typeface="Arial"/>
                <a:cs typeface="Arial"/>
              </a:rPr>
              <a:t>and</a:t>
            </a:r>
            <a:r>
              <a:rPr sz="1800" spc="-5" dirty="0">
                <a:latin typeface="Arial"/>
                <a:cs typeface="Arial"/>
              </a:rPr>
              <a:t> </a:t>
            </a:r>
            <a:r>
              <a:rPr sz="1800" dirty="0">
                <a:latin typeface="Arial"/>
                <a:cs typeface="Arial"/>
              </a:rPr>
              <a:t>cut</a:t>
            </a:r>
            <a:r>
              <a:rPr sz="1800" spc="-10" dirty="0">
                <a:latin typeface="Arial"/>
                <a:cs typeface="Arial"/>
              </a:rPr>
              <a:t> </a:t>
            </a:r>
            <a:r>
              <a:rPr sz="1800" dirty="0">
                <a:latin typeface="Arial"/>
                <a:cs typeface="Arial"/>
              </a:rPr>
              <a:t>by</a:t>
            </a:r>
            <a:r>
              <a:rPr sz="1800" spc="-20" dirty="0">
                <a:latin typeface="Arial"/>
                <a:cs typeface="Arial"/>
              </a:rPr>
              <a:t> </a:t>
            </a:r>
            <a:r>
              <a:rPr sz="1800" dirty="0">
                <a:latin typeface="Arial"/>
                <a:cs typeface="Arial"/>
              </a:rPr>
              <a:t>a</a:t>
            </a:r>
            <a:r>
              <a:rPr sz="1800" spc="-10" dirty="0">
                <a:latin typeface="Arial"/>
                <a:cs typeface="Arial"/>
              </a:rPr>
              <a:t> </a:t>
            </a:r>
            <a:r>
              <a:rPr sz="1800" dirty="0">
                <a:latin typeface="Arial"/>
                <a:cs typeface="Arial"/>
              </a:rPr>
              <a:t>blade</a:t>
            </a:r>
            <a:r>
              <a:rPr sz="1800" spc="-10" dirty="0">
                <a:latin typeface="Arial"/>
                <a:cs typeface="Arial"/>
              </a:rPr>
              <a:t> </a:t>
            </a:r>
            <a:r>
              <a:rPr sz="1800" dirty="0">
                <a:latin typeface="Arial"/>
                <a:cs typeface="Arial"/>
              </a:rPr>
              <a:t>or</a:t>
            </a:r>
            <a:r>
              <a:rPr sz="1800" spc="-10" dirty="0">
                <a:latin typeface="Arial"/>
                <a:cs typeface="Arial"/>
              </a:rPr>
              <a:t> </a:t>
            </a:r>
            <a:r>
              <a:rPr sz="1800" dirty="0">
                <a:latin typeface="Arial"/>
                <a:cs typeface="Arial"/>
              </a:rPr>
              <a:t>a</a:t>
            </a:r>
            <a:r>
              <a:rPr sz="1800" spc="-20" dirty="0">
                <a:latin typeface="Arial"/>
                <a:cs typeface="Arial"/>
              </a:rPr>
              <a:t> </a:t>
            </a:r>
            <a:r>
              <a:rPr sz="1800" spc="-10" dirty="0">
                <a:latin typeface="Arial"/>
                <a:cs typeface="Arial"/>
              </a:rPr>
              <a:t>laser.</a:t>
            </a:r>
            <a:r>
              <a:rPr sz="1800" dirty="0">
                <a:latin typeface="Arial"/>
                <a:cs typeface="Arial"/>
              </a:rPr>
              <a:t>	When</a:t>
            </a:r>
            <a:r>
              <a:rPr sz="1800" spc="-20" dirty="0">
                <a:latin typeface="Arial"/>
                <a:cs typeface="Arial"/>
              </a:rPr>
              <a:t> </a:t>
            </a:r>
            <a:r>
              <a:rPr sz="1800" dirty="0">
                <a:latin typeface="Arial"/>
                <a:cs typeface="Arial"/>
              </a:rPr>
              <a:t>the</a:t>
            </a:r>
            <a:r>
              <a:rPr sz="1800" spc="-30" dirty="0">
                <a:latin typeface="Arial"/>
                <a:cs typeface="Arial"/>
              </a:rPr>
              <a:t> </a:t>
            </a:r>
            <a:r>
              <a:rPr sz="1800" spc="-10" dirty="0">
                <a:latin typeface="Arial"/>
                <a:cs typeface="Arial"/>
              </a:rPr>
              <a:t>layer</a:t>
            </a:r>
            <a:endParaRPr sz="1800">
              <a:latin typeface="Arial"/>
              <a:cs typeface="Arial"/>
            </a:endParaRPr>
          </a:p>
          <a:p>
            <a:pPr marL="396240">
              <a:lnSpc>
                <a:spcPct val="100000"/>
              </a:lnSpc>
            </a:pPr>
            <a:r>
              <a:rPr sz="1800" dirty="0">
                <a:latin typeface="Arial"/>
                <a:cs typeface="Arial"/>
              </a:rPr>
              <a:t>is</a:t>
            </a:r>
            <a:r>
              <a:rPr sz="1800" spc="-40" dirty="0">
                <a:latin typeface="Arial"/>
                <a:cs typeface="Arial"/>
              </a:rPr>
              <a:t> </a:t>
            </a:r>
            <a:r>
              <a:rPr sz="1800" dirty="0">
                <a:latin typeface="Arial"/>
                <a:cs typeface="Arial"/>
              </a:rPr>
              <a:t>complete,</a:t>
            </a:r>
            <a:r>
              <a:rPr sz="1800" spc="-20" dirty="0">
                <a:latin typeface="Arial"/>
                <a:cs typeface="Arial"/>
              </a:rPr>
              <a:t> </a:t>
            </a:r>
            <a:r>
              <a:rPr sz="1800" dirty="0">
                <a:latin typeface="Arial"/>
                <a:cs typeface="Arial"/>
              </a:rPr>
              <a:t>the</a:t>
            </a:r>
            <a:r>
              <a:rPr sz="1800" spc="-40" dirty="0">
                <a:latin typeface="Arial"/>
                <a:cs typeface="Arial"/>
              </a:rPr>
              <a:t> </a:t>
            </a:r>
            <a:r>
              <a:rPr sz="1800" dirty="0">
                <a:latin typeface="Arial"/>
                <a:cs typeface="Arial"/>
              </a:rPr>
              <a:t>building</a:t>
            </a:r>
            <a:r>
              <a:rPr sz="1800" spc="-10" dirty="0">
                <a:latin typeface="Arial"/>
                <a:cs typeface="Arial"/>
              </a:rPr>
              <a:t> </a:t>
            </a:r>
            <a:r>
              <a:rPr sz="1800" dirty="0">
                <a:latin typeface="Arial"/>
                <a:cs typeface="Arial"/>
              </a:rPr>
              <a:t>platform</a:t>
            </a:r>
            <a:r>
              <a:rPr sz="1800" spc="-30" dirty="0">
                <a:latin typeface="Arial"/>
                <a:cs typeface="Arial"/>
              </a:rPr>
              <a:t> </a:t>
            </a:r>
            <a:r>
              <a:rPr sz="1800" dirty="0">
                <a:latin typeface="Arial"/>
                <a:cs typeface="Arial"/>
              </a:rPr>
              <a:t>descends</a:t>
            </a:r>
            <a:r>
              <a:rPr sz="1800" spc="-10" dirty="0">
                <a:latin typeface="Arial"/>
                <a:cs typeface="Arial"/>
              </a:rPr>
              <a:t> </a:t>
            </a:r>
            <a:r>
              <a:rPr sz="1800" dirty="0">
                <a:latin typeface="Arial"/>
                <a:cs typeface="Arial"/>
              </a:rPr>
              <a:t>and</a:t>
            </a:r>
            <a:r>
              <a:rPr sz="1800" spc="-35" dirty="0">
                <a:latin typeface="Arial"/>
                <a:cs typeface="Arial"/>
              </a:rPr>
              <a:t> </a:t>
            </a:r>
            <a:r>
              <a:rPr sz="1800" dirty="0">
                <a:latin typeface="Arial"/>
                <a:cs typeface="Arial"/>
              </a:rPr>
              <a:t>new</a:t>
            </a:r>
            <a:r>
              <a:rPr sz="1800" spc="-25" dirty="0">
                <a:latin typeface="Arial"/>
                <a:cs typeface="Arial"/>
              </a:rPr>
              <a:t> </a:t>
            </a:r>
            <a:r>
              <a:rPr sz="1800" dirty="0">
                <a:latin typeface="Arial"/>
                <a:cs typeface="Arial"/>
              </a:rPr>
              <a:t>paper</a:t>
            </a:r>
            <a:r>
              <a:rPr sz="1800" spc="-20" dirty="0">
                <a:latin typeface="Arial"/>
                <a:cs typeface="Arial"/>
              </a:rPr>
              <a:t> </a:t>
            </a:r>
            <a:r>
              <a:rPr sz="1800" dirty="0">
                <a:latin typeface="Arial"/>
                <a:cs typeface="Arial"/>
              </a:rPr>
              <a:t>is</a:t>
            </a:r>
            <a:r>
              <a:rPr sz="1800" spc="-25" dirty="0">
                <a:latin typeface="Arial"/>
                <a:cs typeface="Arial"/>
              </a:rPr>
              <a:t> </a:t>
            </a:r>
            <a:r>
              <a:rPr sz="1800" spc="-10" dirty="0">
                <a:latin typeface="Arial"/>
                <a:cs typeface="Arial"/>
              </a:rPr>
              <a:t>supplied.</a:t>
            </a:r>
            <a:endParaRPr sz="1800">
              <a:latin typeface="Arial"/>
              <a:cs typeface="Arial"/>
            </a:endParaRPr>
          </a:p>
          <a:p>
            <a:pPr>
              <a:lnSpc>
                <a:spcPct val="100000"/>
              </a:lnSpc>
              <a:spcBef>
                <a:spcPts val="1290"/>
              </a:spcBef>
            </a:pPr>
            <a:endParaRPr sz="1800">
              <a:latin typeface="Arial"/>
              <a:cs typeface="Arial"/>
            </a:endParaRPr>
          </a:p>
          <a:p>
            <a:pPr marL="396240" marR="180975" indent="-384175">
              <a:lnSpc>
                <a:spcPct val="100000"/>
              </a:lnSpc>
              <a:buClr>
                <a:srgbClr val="FD8537"/>
              </a:buClr>
              <a:buSzPct val="69444"/>
              <a:buFont typeface="Noto Sans Symbols2"/>
              <a:buChar char="⦿"/>
              <a:tabLst>
                <a:tab pos="396240" algn="l"/>
              </a:tabLst>
            </a:pPr>
            <a:r>
              <a:rPr sz="1800" dirty="0">
                <a:latin typeface="Arial"/>
                <a:cs typeface="Arial"/>
              </a:rPr>
              <a:t>When</a:t>
            </a:r>
            <a:r>
              <a:rPr sz="1800" spc="-40" dirty="0">
                <a:latin typeface="Arial"/>
                <a:cs typeface="Arial"/>
              </a:rPr>
              <a:t> </a:t>
            </a:r>
            <a:r>
              <a:rPr sz="1800" dirty="0">
                <a:latin typeface="Arial"/>
                <a:cs typeface="Arial"/>
              </a:rPr>
              <a:t>the</a:t>
            </a:r>
            <a:r>
              <a:rPr sz="1800" spc="-30" dirty="0">
                <a:latin typeface="Arial"/>
                <a:cs typeface="Arial"/>
              </a:rPr>
              <a:t> </a:t>
            </a:r>
            <a:r>
              <a:rPr sz="1800" dirty="0">
                <a:latin typeface="Arial"/>
                <a:cs typeface="Arial"/>
              </a:rPr>
              <a:t>paper</a:t>
            </a:r>
            <a:r>
              <a:rPr sz="1800" spc="-5" dirty="0">
                <a:latin typeface="Arial"/>
                <a:cs typeface="Arial"/>
              </a:rPr>
              <a:t> </a:t>
            </a:r>
            <a:r>
              <a:rPr sz="1800" dirty="0">
                <a:latin typeface="Arial"/>
                <a:cs typeface="Arial"/>
              </a:rPr>
              <a:t>is</a:t>
            </a:r>
            <a:r>
              <a:rPr sz="1800" spc="-20" dirty="0">
                <a:latin typeface="Arial"/>
                <a:cs typeface="Arial"/>
              </a:rPr>
              <a:t> </a:t>
            </a:r>
            <a:r>
              <a:rPr sz="1800" dirty="0">
                <a:latin typeface="Arial"/>
                <a:cs typeface="Arial"/>
              </a:rPr>
              <a:t>in</a:t>
            </a:r>
            <a:r>
              <a:rPr sz="1800" spc="-15" dirty="0">
                <a:latin typeface="Arial"/>
                <a:cs typeface="Arial"/>
              </a:rPr>
              <a:t> </a:t>
            </a:r>
            <a:r>
              <a:rPr sz="1800" dirty="0">
                <a:latin typeface="Arial"/>
                <a:cs typeface="Arial"/>
              </a:rPr>
              <a:t>position,</a:t>
            </a:r>
            <a:r>
              <a:rPr sz="1800" spc="-5" dirty="0">
                <a:latin typeface="Arial"/>
                <a:cs typeface="Arial"/>
              </a:rPr>
              <a:t> </a:t>
            </a:r>
            <a:r>
              <a:rPr sz="1800" dirty="0">
                <a:latin typeface="Arial"/>
                <a:cs typeface="Arial"/>
              </a:rPr>
              <a:t>the</a:t>
            </a:r>
            <a:r>
              <a:rPr sz="1800" spc="-30" dirty="0">
                <a:latin typeface="Arial"/>
                <a:cs typeface="Arial"/>
              </a:rPr>
              <a:t> </a:t>
            </a:r>
            <a:r>
              <a:rPr sz="1800" dirty="0">
                <a:latin typeface="Arial"/>
                <a:cs typeface="Arial"/>
              </a:rPr>
              <a:t>platform</a:t>
            </a:r>
            <a:r>
              <a:rPr sz="1800" spc="-20" dirty="0">
                <a:latin typeface="Arial"/>
                <a:cs typeface="Arial"/>
              </a:rPr>
              <a:t> </a:t>
            </a:r>
            <a:r>
              <a:rPr sz="1800" dirty="0">
                <a:latin typeface="Arial"/>
                <a:cs typeface="Arial"/>
              </a:rPr>
              <a:t>moves</a:t>
            </a:r>
            <a:r>
              <a:rPr sz="1800" spc="-20" dirty="0">
                <a:latin typeface="Arial"/>
                <a:cs typeface="Arial"/>
              </a:rPr>
              <a:t> </a:t>
            </a:r>
            <a:r>
              <a:rPr sz="1800" dirty="0">
                <a:latin typeface="Arial"/>
                <a:cs typeface="Arial"/>
              </a:rPr>
              <a:t>back</a:t>
            </a:r>
            <a:r>
              <a:rPr sz="1800" spc="-10" dirty="0">
                <a:latin typeface="Arial"/>
                <a:cs typeface="Arial"/>
              </a:rPr>
              <a:t> </a:t>
            </a:r>
            <a:r>
              <a:rPr sz="1800" dirty="0">
                <a:latin typeface="Arial"/>
                <a:cs typeface="Arial"/>
              </a:rPr>
              <a:t>up</a:t>
            </a:r>
            <a:r>
              <a:rPr sz="1800" spc="-25" dirty="0">
                <a:latin typeface="Arial"/>
                <a:cs typeface="Arial"/>
              </a:rPr>
              <a:t> </a:t>
            </a:r>
            <a:r>
              <a:rPr sz="1800" dirty="0">
                <a:latin typeface="Arial"/>
                <a:cs typeface="Arial"/>
              </a:rPr>
              <a:t>so</a:t>
            </a:r>
            <a:r>
              <a:rPr sz="1800" spc="-20" dirty="0">
                <a:latin typeface="Arial"/>
                <a:cs typeface="Arial"/>
              </a:rPr>
              <a:t> </a:t>
            </a:r>
            <a:r>
              <a:rPr sz="1800" dirty="0">
                <a:latin typeface="Arial"/>
                <a:cs typeface="Arial"/>
              </a:rPr>
              <a:t>the</a:t>
            </a:r>
            <a:r>
              <a:rPr sz="1800" spc="-25" dirty="0">
                <a:latin typeface="Arial"/>
                <a:cs typeface="Arial"/>
              </a:rPr>
              <a:t> </a:t>
            </a:r>
            <a:r>
              <a:rPr sz="1800" dirty="0">
                <a:latin typeface="Arial"/>
                <a:cs typeface="Arial"/>
              </a:rPr>
              <a:t>new</a:t>
            </a:r>
            <a:r>
              <a:rPr sz="1800" spc="-15" dirty="0">
                <a:latin typeface="Arial"/>
                <a:cs typeface="Arial"/>
              </a:rPr>
              <a:t> </a:t>
            </a:r>
            <a:r>
              <a:rPr sz="1800" dirty="0">
                <a:latin typeface="Arial"/>
                <a:cs typeface="Arial"/>
              </a:rPr>
              <a:t>layer can</a:t>
            </a:r>
            <a:r>
              <a:rPr sz="1800" spc="-10" dirty="0">
                <a:latin typeface="Arial"/>
                <a:cs typeface="Arial"/>
              </a:rPr>
              <a:t> </a:t>
            </a:r>
            <a:r>
              <a:rPr sz="1800" spc="-25" dirty="0">
                <a:latin typeface="Arial"/>
                <a:cs typeface="Arial"/>
              </a:rPr>
              <a:t>be </a:t>
            </a:r>
            <a:r>
              <a:rPr sz="1800" dirty="0">
                <a:latin typeface="Arial"/>
                <a:cs typeface="Arial"/>
              </a:rPr>
              <a:t>glued</a:t>
            </a:r>
            <a:r>
              <a:rPr sz="1800" spc="-25" dirty="0">
                <a:latin typeface="Arial"/>
                <a:cs typeface="Arial"/>
              </a:rPr>
              <a:t> </a:t>
            </a:r>
            <a:r>
              <a:rPr sz="1800" dirty="0">
                <a:latin typeface="Arial"/>
                <a:cs typeface="Arial"/>
              </a:rPr>
              <a:t>to</a:t>
            </a:r>
            <a:r>
              <a:rPr sz="1800" spc="-15" dirty="0">
                <a:latin typeface="Arial"/>
                <a:cs typeface="Arial"/>
              </a:rPr>
              <a:t> </a:t>
            </a:r>
            <a:r>
              <a:rPr sz="1800" dirty="0">
                <a:latin typeface="Arial"/>
                <a:cs typeface="Arial"/>
              </a:rPr>
              <a:t>the</a:t>
            </a:r>
            <a:r>
              <a:rPr sz="1800" spc="-25" dirty="0">
                <a:latin typeface="Arial"/>
                <a:cs typeface="Arial"/>
              </a:rPr>
              <a:t> </a:t>
            </a:r>
            <a:r>
              <a:rPr sz="1800" dirty="0">
                <a:latin typeface="Arial"/>
                <a:cs typeface="Arial"/>
              </a:rPr>
              <a:t>existing stack,</a:t>
            </a:r>
            <a:r>
              <a:rPr sz="1800" spc="-25" dirty="0">
                <a:latin typeface="Arial"/>
                <a:cs typeface="Arial"/>
              </a:rPr>
              <a:t> </a:t>
            </a:r>
            <a:r>
              <a:rPr sz="1800" dirty="0">
                <a:latin typeface="Arial"/>
                <a:cs typeface="Arial"/>
              </a:rPr>
              <a:t>and</a:t>
            </a:r>
            <a:r>
              <a:rPr sz="1800" spc="-10" dirty="0">
                <a:latin typeface="Arial"/>
                <a:cs typeface="Arial"/>
              </a:rPr>
              <a:t> </a:t>
            </a:r>
            <a:r>
              <a:rPr sz="1800" dirty="0">
                <a:latin typeface="Arial"/>
                <a:cs typeface="Arial"/>
              </a:rPr>
              <a:t>the</a:t>
            </a:r>
            <a:r>
              <a:rPr sz="1800" spc="-25" dirty="0">
                <a:latin typeface="Arial"/>
                <a:cs typeface="Arial"/>
              </a:rPr>
              <a:t> </a:t>
            </a:r>
            <a:r>
              <a:rPr sz="1800" dirty="0">
                <a:latin typeface="Arial"/>
                <a:cs typeface="Arial"/>
              </a:rPr>
              <a:t>process</a:t>
            </a:r>
            <a:r>
              <a:rPr sz="1800" spc="-10" dirty="0">
                <a:latin typeface="Arial"/>
                <a:cs typeface="Arial"/>
              </a:rPr>
              <a:t> repeats.</a:t>
            </a:r>
            <a:endParaRPr sz="18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54126" rIns="0" bIns="0" rtlCol="0">
            <a:spAutoFit/>
          </a:bodyPr>
          <a:lstStyle/>
          <a:p>
            <a:pPr marL="479425">
              <a:lnSpc>
                <a:spcPct val="100000"/>
              </a:lnSpc>
              <a:spcBef>
                <a:spcPts val="100"/>
              </a:spcBef>
            </a:pPr>
            <a:r>
              <a:rPr dirty="0">
                <a:latin typeface="Arial"/>
                <a:cs typeface="Arial"/>
              </a:rPr>
              <a:t>LOM:</a:t>
            </a:r>
            <a:r>
              <a:rPr spc="-40" dirty="0">
                <a:latin typeface="Arial"/>
                <a:cs typeface="Arial"/>
              </a:rPr>
              <a:t> </a:t>
            </a:r>
            <a:r>
              <a:rPr dirty="0">
                <a:latin typeface="Arial"/>
                <a:cs typeface="Arial"/>
              </a:rPr>
              <a:t>companies,</a:t>
            </a:r>
            <a:r>
              <a:rPr spc="-40" dirty="0">
                <a:latin typeface="Arial"/>
                <a:cs typeface="Arial"/>
              </a:rPr>
              <a:t> </a:t>
            </a:r>
            <a:r>
              <a:rPr spc="-10" dirty="0">
                <a:latin typeface="Arial"/>
                <a:cs typeface="Arial"/>
              </a:rPr>
              <a:t>applications</a:t>
            </a:r>
          </a:p>
        </p:txBody>
      </p:sp>
      <p:sp>
        <p:nvSpPr>
          <p:cNvPr id="3" name="object 3"/>
          <p:cNvSpPr txBox="1"/>
          <p:nvPr/>
        </p:nvSpPr>
        <p:spPr>
          <a:xfrm>
            <a:off x="764540" y="1244041"/>
            <a:ext cx="6891020" cy="1397635"/>
          </a:xfrm>
          <a:prstGeom prst="rect">
            <a:avLst/>
          </a:prstGeom>
        </p:spPr>
        <p:txBody>
          <a:bodyPr vert="horz" wrap="square" lIns="0" tIns="12700" rIns="0" bIns="0" rtlCol="0">
            <a:spAutoFit/>
          </a:bodyPr>
          <a:lstStyle/>
          <a:p>
            <a:pPr marL="12700">
              <a:lnSpc>
                <a:spcPct val="100000"/>
              </a:lnSpc>
              <a:spcBef>
                <a:spcPts val="100"/>
              </a:spcBef>
            </a:pPr>
            <a:r>
              <a:rPr sz="1800" dirty="0">
                <a:latin typeface="Carlito"/>
                <a:cs typeface="Carlito"/>
              </a:rPr>
              <a:t>Original</a:t>
            </a:r>
            <a:r>
              <a:rPr sz="1800" spc="-50" dirty="0">
                <a:latin typeface="Carlito"/>
                <a:cs typeface="Carlito"/>
              </a:rPr>
              <a:t> </a:t>
            </a:r>
            <a:r>
              <a:rPr sz="1800" dirty="0">
                <a:latin typeface="Carlito"/>
                <a:cs typeface="Carlito"/>
              </a:rPr>
              <a:t>technology</a:t>
            </a:r>
            <a:r>
              <a:rPr sz="1800" spc="-35" dirty="0">
                <a:latin typeface="Carlito"/>
                <a:cs typeface="Carlito"/>
              </a:rPr>
              <a:t> </a:t>
            </a:r>
            <a:r>
              <a:rPr sz="1800" spc="-10" dirty="0">
                <a:latin typeface="Carlito"/>
                <a:cs typeface="Carlito"/>
              </a:rPr>
              <a:t>developed</a:t>
            </a:r>
            <a:r>
              <a:rPr sz="1800" spc="-30" dirty="0">
                <a:latin typeface="Carlito"/>
                <a:cs typeface="Carlito"/>
              </a:rPr>
              <a:t> </a:t>
            </a:r>
            <a:r>
              <a:rPr sz="1800" dirty="0">
                <a:latin typeface="Carlito"/>
                <a:cs typeface="Carlito"/>
              </a:rPr>
              <a:t>by</a:t>
            </a:r>
            <a:r>
              <a:rPr sz="1800" spc="-40" dirty="0">
                <a:latin typeface="Carlito"/>
                <a:cs typeface="Carlito"/>
              </a:rPr>
              <a:t> </a:t>
            </a:r>
            <a:r>
              <a:rPr sz="1800" dirty="0">
                <a:latin typeface="Carlito"/>
                <a:cs typeface="Carlito"/>
              </a:rPr>
              <a:t>Helisys</a:t>
            </a:r>
            <a:r>
              <a:rPr sz="1800" spc="-45" dirty="0">
                <a:latin typeface="Carlito"/>
                <a:cs typeface="Carlito"/>
              </a:rPr>
              <a:t> </a:t>
            </a:r>
            <a:r>
              <a:rPr sz="1800" dirty="0">
                <a:latin typeface="Carlito"/>
                <a:cs typeface="Carlito"/>
              </a:rPr>
              <a:t>Inc.;</a:t>
            </a:r>
            <a:r>
              <a:rPr sz="1800" spc="320" dirty="0">
                <a:latin typeface="Carlito"/>
                <a:cs typeface="Carlito"/>
              </a:rPr>
              <a:t> </a:t>
            </a:r>
            <a:r>
              <a:rPr sz="1800" dirty="0">
                <a:latin typeface="Carlito"/>
                <a:cs typeface="Carlito"/>
              </a:rPr>
              <a:t>Helisys</a:t>
            </a:r>
            <a:r>
              <a:rPr sz="1800" spc="-50" dirty="0">
                <a:latin typeface="Carlito"/>
                <a:cs typeface="Carlito"/>
              </a:rPr>
              <a:t> </a:t>
            </a:r>
            <a:r>
              <a:rPr sz="1800" dirty="0">
                <a:latin typeface="Carlito"/>
                <a:cs typeface="Carlito"/>
              </a:rPr>
              <a:t>acquired</a:t>
            </a:r>
            <a:r>
              <a:rPr sz="1800" spc="-25" dirty="0">
                <a:latin typeface="Carlito"/>
                <a:cs typeface="Carlito"/>
              </a:rPr>
              <a:t> </a:t>
            </a:r>
            <a:r>
              <a:rPr sz="1800" dirty="0">
                <a:latin typeface="Carlito"/>
                <a:cs typeface="Carlito"/>
              </a:rPr>
              <a:t>by</a:t>
            </a:r>
            <a:r>
              <a:rPr sz="1800" spc="-50" dirty="0">
                <a:latin typeface="Carlito"/>
                <a:cs typeface="Carlito"/>
              </a:rPr>
              <a:t> </a:t>
            </a:r>
            <a:r>
              <a:rPr sz="1800" spc="-10" dirty="0">
                <a:latin typeface="Carlito"/>
                <a:cs typeface="Carlito"/>
              </a:rPr>
              <a:t>Corum.</a:t>
            </a:r>
            <a:endParaRPr sz="1800">
              <a:latin typeface="Carlito"/>
              <a:cs typeface="Carlito"/>
            </a:endParaRPr>
          </a:p>
          <a:p>
            <a:pPr marL="355600" indent="-342900">
              <a:lnSpc>
                <a:spcPct val="100000"/>
              </a:lnSpc>
              <a:spcBef>
                <a:spcPts val="2165"/>
              </a:spcBef>
              <a:buAutoNum type="arabicPeriod"/>
              <a:tabLst>
                <a:tab pos="355600" algn="l"/>
              </a:tabLst>
            </a:pPr>
            <a:r>
              <a:rPr sz="1800" dirty="0">
                <a:latin typeface="Carlito"/>
                <a:cs typeface="Carlito"/>
              </a:rPr>
              <a:t>Cubic</a:t>
            </a:r>
            <a:r>
              <a:rPr sz="1800" spc="-25" dirty="0">
                <a:latin typeface="Carlito"/>
                <a:cs typeface="Carlito"/>
              </a:rPr>
              <a:t> </a:t>
            </a:r>
            <a:r>
              <a:rPr sz="1800" spc="-20" dirty="0">
                <a:latin typeface="Carlito"/>
                <a:cs typeface="Carlito"/>
              </a:rPr>
              <a:t>Technologies</a:t>
            </a:r>
            <a:r>
              <a:rPr sz="1800" spc="-25" dirty="0">
                <a:latin typeface="Carlito"/>
                <a:cs typeface="Carlito"/>
              </a:rPr>
              <a:t> </a:t>
            </a:r>
            <a:r>
              <a:rPr sz="1800" dirty="0">
                <a:latin typeface="Carlito"/>
                <a:cs typeface="Carlito"/>
              </a:rPr>
              <a:t>Inc</a:t>
            </a:r>
            <a:r>
              <a:rPr sz="1800" spc="-40" dirty="0">
                <a:latin typeface="Carlito"/>
                <a:cs typeface="Carlito"/>
              </a:rPr>
              <a:t> </a:t>
            </a:r>
            <a:r>
              <a:rPr sz="1800" spc="-10" dirty="0">
                <a:latin typeface="Carlito"/>
                <a:cs typeface="Carlito"/>
                <a:hlinkClick r:id="rId2"/>
              </a:rPr>
              <a:t>[www.cubictechnologies.com</a:t>
            </a:r>
            <a:r>
              <a:rPr sz="1800" spc="-10" dirty="0">
                <a:latin typeface="Carlito"/>
                <a:cs typeface="Carlito"/>
              </a:rPr>
              <a:t>]</a:t>
            </a:r>
            <a:endParaRPr sz="1800">
              <a:latin typeface="Carlito"/>
              <a:cs typeface="Carlito"/>
            </a:endParaRPr>
          </a:p>
          <a:p>
            <a:pPr marL="238125" indent="-225425">
              <a:lnSpc>
                <a:spcPct val="100000"/>
              </a:lnSpc>
              <a:spcBef>
                <a:spcPts val="2160"/>
              </a:spcBef>
              <a:buAutoNum type="arabicPeriod"/>
              <a:tabLst>
                <a:tab pos="238125" algn="l"/>
              </a:tabLst>
            </a:pPr>
            <a:r>
              <a:rPr sz="1800" dirty="0">
                <a:latin typeface="Carlito"/>
                <a:cs typeface="Carlito"/>
              </a:rPr>
              <a:t>KIRA</a:t>
            </a:r>
            <a:r>
              <a:rPr sz="1800" spc="-40" dirty="0">
                <a:latin typeface="Carlito"/>
                <a:cs typeface="Carlito"/>
              </a:rPr>
              <a:t> </a:t>
            </a:r>
            <a:r>
              <a:rPr sz="1800" dirty="0">
                <a:latin typeface="Carlito"/>
                <a:cs typeface="Carlito"/>
              </a:rPr>
              <a:t>Corp,</a:t>
            </a:r>
            <a:r>
              <a:rPr sz="1800" spc="-30" dirty="0">
                <a:latin typeface="Carlito"/>
                <a:cs typeface="Carlito"/>
              </a:rPr>
              <a:t> </a:t>
            </a:r>
            <a:r>
              <a:rPr sz="1800" dirty="0">
                <a:latin typeface="Carlito"/>
                <a:cs typeface="Carlito"/>
              </a:rPr>
              <a:t>Japan</a:t>
            </a:r>
            <a:r>
              <a:rPr sz="1800" spc="-15" dirty="0">
                <a:latin typeface="Carlito"/>
                <a:cs typeface="Carlito"/>
              </a:rPr>
              <a:t> </a:t>
            </a:r>
            <a:r>
              <a:rPr sz="1800" spc="-10" dirty="0">
                <a:latin typeface="Carlito"/>
                <a:cs typeface="Carlito"/>
                <a:hlinkClick r:id="rId3"/>
              </a:rPr>
              <a:t>[www.kiracorp.co.jp]</a:t>
            </a:r>
            <a:endParaRPr sz="1800">
              <a:latin typeface="Carlito"/>
              <a:cs typeface="Carlito"/>
            </a:endParaRPr>
          </a:p>
        </p:txBody>
      </p:sp>
      <p:pic>
        <p:nvPicPr>
          <p:cNvPr id="4" name="object 4">
            <a:hlinkClick r:id="rId4"/>
          </p:cNvPr>
          <p:cNvPicPr/>
          <p:nvPr/>
        </p:nvPicPr>
        <p:blipFill>
          <a:blip r:embed="rId5" cstate="print"/>
          <a:stretch>
            <a:fillRect/>
          </a:stretch>
        </p:blipFill>
        <p:spPr>
          <a:xfrm>
            <a:off x="1299972" y="3276600"/>
            <a:ext cx="2487167" cy="3157728"/>
          </a:xfrm>
          <a:prstGeom prst="rect">
            <a:avLst/>
          </a:prstGeom>
        </p:spPr>
      </p:pic>
      <p:pic>
        <p:nvPicPr>
          <p:cNvPr id="5" name="object 5"/>
          <p:cNvPicPr/>
          <p:nvPr/>
        </p:nvPicPr>
        <p:blipFill>
          <a:blip r:embed="rId6" cstate="print"/>
          <a:stretch>
            <a:fillRect/>
          </a:stretch>
        </p:blipFill>
        <p:spPr>
          <a:xfrm>
            <a:off x="5791200" y="3429000"/>
            <a:ext cx="2517648" cy="2865120"/>
          </a:xfrm>
          <a:prstGeom prst="rect">
            <a:avLst/>
          </a:prstGeom>
        </p:spPr>
      </p:pic>
      <p:sp>
        <p:nvSpPr>
          <p:cNvPr id="6" name="object 6"/>
          <p:cNvSpPr txBox="1"/>
          <p:nvPr/>
        </p:nvSpPr>
        <p:spPr>
          <a:xfrm>
            <a:off x="1431416" y="6494170"/>
            <a:ext cx="180022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a:cs typeface="Arial"/>
              </a:rPr>
              <a:t>[source:</a:t>
            </a:r>
            <a:r>
              <a:rPr sz="1600" spc="-40" dirty="0">
                <a:latin typeface="Arial"/>
                <a:cs typeface="Arial"/>
              </a:rPr>
              <a:t> </a:t>
            </a:r>
            <a:r>
              <a:rPr sz="1600" dirty="0">
                <a:latin typeface="Arial"/>
                <a:cs typeface="Arial"/>
              </a:rPr>
              <a:t>Corum</a:t>
            </a:r>
            <a:r>
              <a:rPr sz="1600" spc="-30" dirty="0">
                <a:latin typeface="Arial"/>
                <a:cs typeface="Arial"/>
              </a:rPr>
              <a:t> </a:t>
            </a:r>
            <a:r>
              <a:rPr sz="1600" spc="-20" dirty="0">
                <a:latin typeface="Arial"/>
                <a:cs typeface="Arial"/>
              </a:rPr>
              <a:t>Inc]</a:t>
            </a:r>
            <a:endParaRPr sz="1600">
              <a:latin typeface="Arial"/>
              <a:cs typeface="Arial"/>
            </a:endParaRPr>
          </a:p>
        </p:txBody>
      </p:sp>
      <p:sp>
        <p:nvSpPr>
          <p:cNvPr id="7" name="object 7"/>
          <p:cNvSpPr txBox="1"/>
          <p:nvPr/>
        </p:nvSpPr>
        <p:spPr>
          <a:xfrm>
            <a:off x="6023609" y="6551472"/>
            <a:ext cx="2396490"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a:cs typeface="Arial"/>
              </a:rPr>
              <a:t>[source:</a:t>
            </a:r>
            <a:r>
              <a:rPr sz="1600" spc="-20" dirty="0">
                <a:latin typeface="Arial"/>
                <a:cs typeface="Arial"/>
              </a:rPr>
              <a:t> </a:t>
            </a:r>
            <a:r>
              <a:rPr sz="1600" dirty="0">
                <a:latin typeface="Arial"/>
                <a:cs typeface="Arial"/>
              </a:rPr>
              <a:t>KIRA</a:t>
            </a:r>
            <a:r>
              <a:rPr sz="1600" spc="-105" dirty="0">
                <a:latin typeface="Arial"/>
                <a:cs typeface="Arial"/>
              </a:rPr>
              <a:t> </a:t>
            </a:r>
            <a:r>
              <a:rPr sz="1600" spc="-10" dirty="0">
                <a:latin typeface="Arial"/>
                <a:cs typeface="Arial"/>
              </a:rPr>
              <a:t>corporation]</a:t>
            </a:r>
            <a:endParaRPr sz="1600">
              <a:latin typeface="Arial"/>
              <a:cs typeface="Arial"/>
            </a:endParaRPr>
          </a:p>
        </p:txBody>
      </p:sp>
      <p:sp>
        <p:nvSpPr>
          <p:cNvPr id="8" name="object 8"/>
          <p:cNvSpPr txBox="1"/>
          <p:nvPr/>
        </p:nvSpPr>
        <p:spPr>
          <a:xfrm>
            <a:off x="8322691" y="5870549"/>
            <a:ext cx="224154" cy="239395"/>
          </a:xfrm>
          <a:prstGeom prst="rect">
            <a:avLst/>
          </a:prstGeom>
        </p:spPr>
        <p:txBody>
          <a:bodyPr vert="horz" wrap="square" lIns="0" tIns="12700" rIns="0" bIns="0" rtlCol="0">
            <a:spAutoFit/>
          </a:bodyPr>
          <a:lstStyle/>
          <a:p>
            <a:pPr marL="12700">
              <a:lnSpc>
                <a:spcPct val="100000"/>
              </a:lnSpc>
              <a:spcBef>
                <a:spcPts val="100"/>
              </a:spcBef>
            </a:pPr>
            <a:r>
              <a:rPr sz="1400" b="1" spc="-25" dirty="0">
                <a:solidFill>
                  <a:srgbClr val="FFFFFF"/>
                </a:solidFill>
                <a:latin typeface="Arial"/>
                <a:cs typeface="Arial"/>
              </a:rPr>
              <a:t>32</a:t>
            </a:r>
            <a:endParaRPr sz="14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85800" y="0"/>
            <a:ext cx="8458200" cy="6858000"/>
            <a:chOff x="685800" y="0"/>
            <a:chExt cx="8458200" cy="6858000"/>
          </a:xfrm>
        </p:grpSpPr>
        <p:pic>
          <p:nvPicPr>
            <p:cNvPr id="3" name="object 3"/>
            <p:cNvPicPr/>
            <p:nvPr/>
          </p:nvPicPr>
          <p:blipFill>
            <a:blip r:embed="rId2" cstate="print"/>
            <a:stretch>
              <a:fillRect/>
            </a:stretch>
          </p:blipFill>
          <p:spPr>
            <a:xfrm>
              <a:off x="3276600" y="3276600"/>
              <a:ext cx="5562600" cy="3080004"/>
            </a:xfrm>
            <a:prstGeom prst="rect">
              <a:avLst/>
            </a:prstGeom>
          </p:spPr>
        </p:pic>
        <p:pic>
          <p:nvPicPr>
            <p:cNvPr id="4" name="object 4"/>
            <p:cNvPicPr/>
            <p:nvPr/>
          </p:nvPicPr>
          <p:blipFill>
            <a:blip r:embed="rId3" cstate="print"/>
            <a:stretch>
              <a:fillRect/>
            </a:stretch>
          </p:blipFill>
          <p:spPr>
            <a:xfrm>
              <a:off x="685800" y="1828800"/>
              <a:ext cx="4343400" cy="2478024"/>
            </a:xfrm>
            <a:prstGeom prst="rect">
              <a:avLst/>
            </a:prstGeom>
          </p:spPr>
        </p:pic>
      </p:grpSp>
      <p:sp>
        <p:nvSpPr>
          <p:cNvPr id="5" name="object 5"/>
          <p:cNvSpPr txBox="1">
            <a:spLocks noGrp="1"/>
          </p:cNvSpPr>
          <p:nvPr>
            <p:ph type="title"/>
          </p:nvPr>
        </p:nvSpPr>
        <p:spPr>
          <a:xfrm>
            <a:off x="459740" y="850519"/>
            <a:ext cx="7167880" cy="482600"/>
          </a:xfrm>
          <a:prstGeom prst="rect">
            <a:avLst/>
          </a:prstGeom>
        </p:spPr>
        <p:txBody>
          <a:bodyPr vert="horz" wrap="square" lIns="0" tIns="12700" rIns="0" bIns="0" rtlCol="0">
            <a:spAutoFit/>
          </a:bodyPr>
          <a:lstStyle/>
          <a:p>
            <a:pPr marL="12700">
              <a:lnSpc>
                <a:spcPct val="100000"/>
              </a:lnSpc>
              <a:spcBef>
                <a:spcPts val="100"/>
              </a:spcBef>
            </a:pPr>
            <a:r>
              <a:rPr sz="3000" b="0" cap="small" dirty="0">
                <a:solidFill>
                  <a:srgbClr val="565F6C"/>
                </a:solidFill>
                <a:latin typeface="Arial"/>
                <a:cs typeface="Arial"/>
              </a:rPr>
              <a:t>Laminated</a:t>
            </a:r>
            <a:r>
              <a:rPr sz="3000" b="0" cap="small" spc="15" dirty="0">
                <a:solidFill>
                  <a:srgbClr val="565F6C"/>
                </a:solidFill>
                <a:latin typeface="Arial"/>
                <a:cs typeface="Arial"/>
              </a:rPr>
              <a:t> </a:t>
            </a:r>
            <a:r>
              <a:rPr sz="3000" b="0" cap="small" dirty="0">
                <a:solidFill>
                  <a:srgbClr val="565F6C"/>
                </a:solidFill>
                <a:latin typeface="Arial"/>
                <a:cs typeface="Arial"/>
              </a:rPr>
              <a:t>Object</a:t>
            </a:r>
            <a:r>
              <a:rPr sz="3000" b="0" cap="small" spc="-5" dirty="0">
                <a:solidFill>
                  <a:srgbClr val="565F6C"/>
                </a:solidFill>
                <a:latin typeface="Arial"/>
                <a:cs typeface="Arial"/>
              </a:rPr>
              <a:t> </a:t>
            </a:r>
            <a:r>
              <a:rPr sz="3000" b="0" cap="small" spc="-10" dirty="0">
                <a:solidFill>
                  <a:srgbClr val="565F6C"/>
                </a:solidFill>
                <a:latin typeface="Arial"/>
                <a:cs typeface="Arial"/>
              </a:rPr>
              <a:t>Manufacturing</a:t>
            </a:r>
            <a:r>
              <a:rPr sz="3000" b="0" cap="small" spc="65" dirty="0">
                <a:solidFill>
                  <a:srgbClr val="565F6C"/>
                </a:solidFill>
                <a:latin typeface="Arial"/>
                <a:cs typeface="Arial"/>
              </a:rPr>
              <a:t> </a:t>
            </a:r>
            <a:r>
              <a:rPr sz="3000" b="0" cap="small" spc="-50" dirty="0">
                <a:solidFill>
                  <a:srgbClr val="565F6C"/>
                </a:solidFill>
                <a:latin typeface="Arial"/>
                <a:cs typeface="Arial"/>
              </a:rPr>
              <a:t>(LOM)</a:t>
            </a:r>
            <a:endParaRPr sz="3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37</a:t>
            </a:fld>
            <a:endParaRPr spc="-2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28600"/>
            <a:ext cx="7113270" cy="482600"/>
          </a:xfrm>
          <a:prstGeom prst="rect">
            <a:avLst/>
          </a:prstGeom>
        </p:spPr>
        <p:txBody>
          <a:bodyPr vert="horz" wrap="square" lIns="0" tIns="12700" rIns="0" bIns="0" rtlCol="0">
            <a:spAutoFit/>
          </a:bodyPr>
          <a:lstStyle/>
          <a:p>
            <a:pPr marL="12700">
              <a:lnSpc>
                <a:spcPct val="100000"/>
              </a:lnSpc>
              <a:spcBef>
                <a:spcPts val="100"/>
              </a:spcBef>
            </a:pPr>
            <a:r>
              <a:rPr sz="3000" b="0" cap="small" dirty="0">
                <a:solidFill>
                  <a:srgbClr val="565F6C"/>
                </a:solidFill>
                <a:latin typeface="Arial"/>
                <a:cs typeface="Arial"/>
              </a:rPr>
              <a:t>Laminated</a:t>
            </a:r>
            <a:r>
              <a:rPr sz="3000" b="0" cap="small" spc="-25" dirty="0">
                <a:solidFill>
                  <a:srgbClr val="565F6C"/>
                </a:solidFill>
                <a:latin typeface="Arial"/>
                <a:cs typeface="Arial"/>
              </a:rPr>
              <a:t> </a:t>
            </a:r>
            <a:r>
              <a:rPr sz="3000" b="0" cap="small" dirty="0">
                <a:solidFill>
                  <a:srgbClr val="565F6C"/>
                </a:solidFill>
                <a:latin typeface="Arial"/>
                <a:cs typeface="Arial"/>
              </a:rPr>
              <a:t>Object</a:t>
            </a:r>
            <a:r>
              <a:rPr sz="3000" b="0" cap="small" spc="-45" dirty="0">
                <a:solidFill>
                  <a:srgbClr val="565F6C"/>
                </a:solidFill>
                <a:latin typeface="Arial"/>
                <a:cs typeface="Arial"/>
              </a:rPr>
              <a:t> </a:t>
            </a:r>
            <a:r>
              <a:rPr sz="3000" b="0" cap="small" dirty="0">
                <a:solidFill>
                  <a:srgbClr val="565F6C"/>
                </a:solidFill>
                <a:latin typeface="Arial"/>
                <a:cs typeface="Arial"/>
              </a:rPr>
              <a:t>Manufacturing</a:t>
            </a:r>
            <a:r>
              <a:rPr sz="3000" b="0" cap="small" spc="10" dirty="0">
                <a:solidFill>
                  <a:srgbClr val="565F6C"/>
                </a:solidFill>
                <a:latin typeface="Arial"/>
                <a:cs typeface="Arial"/>
              </a:rPr>
              <a:t> </a:t>
            </a:r>
            <a:r>
              <a:rPr sz="3000" b="0" cap="small" spc="-85" dirty="0">
                <a:solidFill>
                  <a:srgbClr val="565F6C"/>
                </a:solidFill>
                <a:latin typeface="Arial"/>
                <a:cs typeface="Arial"/>
              </a:rPr>
              <a:t>Facts</a:t>
            </a:r>
            <a:endParaRPr sz="30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38</a:t>
            </a:fld>
            <a:endParaRPr spc="-25" dirty="0"/>
          </a:p>
        </p:txBody>
      </p:sp>
      <p:sp>
        <p:nvSpPr>
          <p:cNvPr id="3" name="object 3"/>
          <p:cNvSpPr txBox="1"/>
          <p:nvPr/>
        </p:nvSpPr>
        <p:spPr>
          <a:xfrm>
            <a:off x="535940" y="1627073"/>
            <a:ext cx="6762115" cy="1977389"/>
          </a:xfrm>
          <a:prstGeom prst="rect">
            <a:avLst/>
          </a:prstGeom>
        </p:spPr>
        <p:txBody>
          <a:bodyPr vert="horz" wrap="square" lIns="0" tIns="12700" rIns="0" bIns="0" rtlCol="0">
            <a:spAutoFit/>
          </a:bodyPr>
          <a:lstStyle/>
          <a:p>
            <a:pPr marL="287020" indent="-274320">
              <a:lnSpc>
                <a:spcPct val="100000"/>
              </a:lnSpc>
              <a:spcBef>
                <a:spcPts val="100"/>
              </a:spcBef>
              <a:buClr>
                <a:srgbClr val="FD8537"/>
              </a:buClr>
              <a:buSzPct val="69444"/>
              <a:buFont typeface="Wingdings"/>
              <a:buChar char=""/>
              <a:tabLst>
                <a:tab pos="287020" algn="l"/>
              </a:tabLst>
            </a:pPr>
            <a:r>
              <a:rPr sz="1800" dirty="0">
                <a:latin typeface="Arial"/>
                <a:cs typeface="Arial"/>
              </a:rPr>
              <a:t>Layer</a:t>
            </a:r>
            <a:r>
              <a:rPr sz="1800" spc="5" dirty="0">
                <a:latin typeface="Arial"/>
                <a:cs typeface="Arial"/>
              </a:rPr>
              <a:t> </a:t>
            </a:r>
            <a:r>
              <a:rPr sz="1800" dirty="0">
                <a:latin typeface="Arial"/>
                <a:cs typeface="Arial"/>
              </a:rPr>
              <a:t>thickness(mm)</a:t>
            </a:r>
            <a:r>
              <a:rPr sz="1800" spc="-20" dirty="0">
                <a:latin typeface="Arial"/>
                <a:cs typeface="Arial"/>
              </a:rPr>
              <a:t> </a:t>
            </a:r>
            <a:r>
              <a:rPr sz="1800" dirty="0">
                <a:latin typeface="Arial"/>
                <a:cs typeface="Arial"/>
              </a:rPr>
              <a:t>-</a:t>
            </a:r>
            <a:r>
              <a:rPr sz="1800" spc="-25" dirty="0">
                <a:latin typeface="Arial"/>
                <a:cs typeface="Arial"/>
              </a:rPr>
              <a:t> </a:t>
            </a:r>
            <a:r>
              <a:rPr sz="1800" dirty="0">
                <a:latin typeface="Arial"/>
                <a:cs typeface="Arial"/>
              </a:rPr>
              <a:t>0.1</a:t>
            </a:r>
            <a:r>
              <a:rPr sz="1800" spc="-25" dirty="0">
                <a:latin typeface="Arial"/>
                <a:cs typeface="Arial"/>
              </a:rPr>
              <a:t> </a:t>
            </a:r>
            <a:r>
              <a:rPr sz="1800" dirty="0">
                <a:latin typeface="Arial"/>
                <a:cs typeface="Arial"/>
              </a:rPr>
              <a:t>-</a:t>
            </a:r>
            <a:r>
              <a:rPr sz="1800" spc="-20" dirty="0">
                <a:latin typeface="Arial"/>
                <a:cs typeface="Arial"/>
              </a:rPr>
              <a:t> </a:t>
            </a:r>
            <a:r>
              <a:rPr sz="1800" spc="-10" dirty="0">
                <a:latin typeface="Arial"/>
                <a:cs typeface="Arial"/>
              </a:rPr>
              <a:t>1(LOM.);</a:t>
            </a:r>
            <a:endParaRPr sz="1800">
              <a:latin typeface="Arial"/>
              <a:cs typeface="Arial"/>
            </a:endParaRPr>
          </a:p>
          <a:p>
            <a:pPr>
              <a:lnSpc>
                <a:spcPct val="100000"/>
              </a:lnSpc>
              <a:spcBef>
                <a:spcPts val="1295"/>
              </a:spcBef>
              <a:buClr>
                <a:srgbClr val="FD8537"/>
              </a:buClr>
              <a:buFont typeface="Wingdings"/>
              <a:buChar char=""/>
            </a:pPr>
            <a:endParaRPr sz="1800">
              <a:latin typeface="Arial"/>
              <a:cs typeface="Arial"/>
            </a:endParaRPr>
          </a:p>
          <a:p>
            <a:pPr marL="287020" marR="5080" indent="-274955">
              <a:lnSpc>
                <a:spcPct val="100000"/>
              </a:lnSpc>
              <a:buClr>
                <a:srgbClr val="FD8537"/>
              </a:buClr>
              <a:buSzPct val="69444"/>
              <a:buFont typeface="Wingdings"/>
              <a:buChar char=""/>
              <a:tabLst>
                <a:tab pos="287020" algn="l"/>
              </a:tabLst>
            </a:pPr>
            <a:r>
              <a:rPr sz="1800" dirty="0">
                <a:latin typeface="Arial"/>
                <a:cs typeface="Arial"/>
              </a:rPr>
              <a:t>Starting</a:t>
            </a:r>
            <a:r>
              <a:rPr sz="1800" spc="-40" dirty="0">
                <a:latin typeface="Arial"/>
                <a:cs typeface="Arial"/>
              </a:rPr>
              <a:t> </a:t>
            </a:r>
            <a:r>
              <a:rPr sz="1800" dirty="0">
                <a:latin typeface="Arial"/>
                <a:cs typeface="Arial"/>
              </a:rPr>
              <a:t>sheet</a:t>
            </a:r>
            <a:r>
              <a:rPr sz="1800" spc="-20" dirty="0">
                <a:latin typeface="Arial"/>
                <a:cs typeface="Arial"/>
              </a:rPr>
              <a:t> </a:t>
            </a:r>
            <a:r>
              <a:rPr sz="1800" dirty="0">
                <a:latin typeface="Arial"/>
                <a:cs typeface="Arial"/>
              </a:rPr>
              <a:t>stock</a:t>
            </a:r>
            <a:r>
              <a:rPr sz="1800" spc="-45" dirty="0">
                <a:latin typeface="Arial"/>
                <a:cs typeface="Arial"/>
              </a:rPr>
              <a:t> </a:t>
            </a:r>
            <a:r>
              <a:rPr sz="1800" dirty="0">
                <a:latin typeface="Arial"/>
                <a:cs typeface="Arial"/>
              </a:rPr>
              <a:t>includes</a:t>
            </a:r>
            <a:r>
              <a:rPr sz="1800" spc="-10" dirty="0">
                <a:latin typeface="Arial"/>
                <a:cs typeface="Arial"/>
              </a:rPr>
              <a:t> paper,</a:t>
            </a:r>
            <a:r>
              <a:rPr sz="1800" spc="-30" dirty="0">
                <a:latin typeface="Arial"/>
                <a:cs typeface="Arial"/>
              </a:rPr>
              <a:t> </a:t>
            </a:r>
            <a:r>
              <a:rPr sz="1800" dirty="0">
                <a:latin typeface="Arial"/>
                <a:cs typeface="Arial"/>
              </a:rPr>
              <a:t>plastic,</a:t>
            </a:r>
            <a:r>
              <a:rPr sz="1800" spc="-25" dirty="0">
                <a:latin typeface="Arial"/>
                <a:cs typeface="Arial"/>
              </a:rPr>
              <a:t> </a:t>
            </a:r>
            <a:r>
              <a:rPr sz="1800" dirty="0">
                <a:latin typeface="Arial"/>
                <a:cs typeface="Arial"/>
              </a:rPr>
              <a:t>cellulose,</a:t>
            </a:r>
            <a:r>
              <a:rPr sz="1800" spc="-30" dirty="0">
                <a:latin typeface="Arial"/>
                <a:cs typeface="Arial"/>
              </a:rPr>
              <a:t> </a:t>
            </a:r>
            <a:r>
              <a:rPr sz="1800" dirty="0">
                <a:latin typeface="Arial"/>
                <a:cs typeface="Arial"/>
              </a:rPr>
              <a:t>metals,</a:t>
            </a:r>
            <a:r>
              <a:rPr sz="1800" spc="-35" dirty="0">
                <a:latin typeface="Arial"/>
                <a:cs typeface="Arial"/>
              </a:rPr>
              <a:t> </a:t>
            </a:r>
            <a:r>
              <a:rPr sz="1800" spc="-25" dirty="0">
                <a:latin typeface="Arial"/>
                <a:cs typeface="Arial"/>
              </a:rPr>
              <a:t>or </a:t>
            </a:r>
            <a:r>
              <a:rPr sz="1800" spc="-10" dirty="0">
                <a:latin typeface="Arial"/>
                <a:cs typeface="Arial"/>
              </a:rPr>
              <a:t>fiber-</a:t>
            </a:r>
            <a:r>
              <a:rPr sz="1800" dirty="0">
                <a:latin typeface="Arial"/>
                <a:cs typeface="Arial"/>
              </a:rPr>
              <a:t>reinforced</a:t>
            </a:r>
            <a:r>
              <a:rPr sz="1800" spc="-20" dirty="0">
                <a:latin typeface="Arial"/>
                <a:cs typeface="Arial"/>
              </a:rPr>
              <a:t> </a:t>
            </a:r>
            <a:r>
              <a:rPr sz="1800" spc="-10" dirty="0">
                <a:latin typeface="Arial"/>
                <a:cs typeface="Arial"/>
              </a:rPr>
              <a:t>materials</a:t>
            </a:r>
            <a:endParaRPr sz="1800">
              <a:latin typeface="Arial"/>
              <a:cs typeface="Arial"/>
            </a:endParaRPr>
          </a:p>
          <a:p>
            <a:pPr>
              <a:lnSpc>
                <a:spcPct val="100000"/>
              </a:lnSpc>
              <a:spcBef>
                <a:spcPts val="1290"/>
              </a:spcBef>
              <a:buClr>
                <a:srgbClr val="FD8537"/>
              </a:buClr>
              <a:buFont typeface="Wingdings"/>
              <a:buChar char=""/>
            </a:pPr>
            <a:endParaRPr sz="1800">
              <a:latin typeface="Arial"/>
              <a:cs typeface="Arial"/>
            </a:endParaRPr>
          </a:p>
          <a:p>
            <a:pPr marL="287020" indent="-274320">
              <a:lnSpc>
                <a:spcPct val="100000"/>
              </a:lnSpc>
              <a:buClr>
                <a:srgbClr val="FD8537"/>
              </a:buClr>
              <a:buSzPct val="69444"/>
              <a:buFont typeface="Wingdings"/>
              <a:buChar char=""/>
              <a:tabLst>
                <a:tab pos="287020" algn="l"/>
              </a:tabLst>
            </a:pPr>
            <a:r>
              <a:rPr sz="1800" dirty="0">
                <a:latin typeface="Arial"/>
                <a:cs typeface="Arial"/>
              </a:rPr>
              <a:t>Accuracy(mm)</a:t>
            </a:r>
            <a:r>
              <a:rPr sz="1800" spc="5" dirty="0">
                <a:latin typeface="Arial"/>
                <a:cs typeface="Arial"/>
              </a:rPr>
              <a:t> </a:t>
            </a:r>
            <a:r>
              <a:rPr sz="1800" dirty="0">
                <a:latin typeface="Arial"/>
                <a:cs typeface="Arial"/>
              </a:rPr>
              <a:t>-</a:t>
            </a:r>
            <a:r>
              <a:rPr sz="1800" spc="-20" dirty="0">
                <a:latin typeface="Arial"/>
                <a:cs typeface="Arial"/>
              </a:rPr>
              <a:t> </a:t>
            </a:r>
            <a:r>
              <a:rPr sz="1800" dirty="0">
                <a:latin typeface="Arial"/>
                <a:cs typeface="Arial"/>
              </a:rPr>
              <a:t>0.1</a:t>
            </a:r>
            <a:r>
              <a:rPr sz="1800" spc="-25" dirty="0">
                <a:latin typeface="Arial"/>
                <a:cs typeface="Arial"/>
              </a:rPr>
              <a:t> </a:t>
            </a:r>
            <a:r>
              <a:rPr sz="1800" dirty="0">
                <a:latin typeface="Arial"/>
                <a:cs typeface="Arial"/>
              </a:rPr>
              <a:t>-</a:t>
            </a:r>
            <a:r>
              <a:rPr sz="1800" spc="-15" dirty="0">
                <a:latin typeface="Arial"/>
                <a:cs typeface="Arial"/>
              </a:rPr>
              <a:t> </a:t>
            </a:r>
            <a:r>
              <a:rPr sz="1800" spc="-10" dirty="0">
                <a:latin typeface="Arial"/>
                <a:cs typeface="Arial"/>
              </a:rPr>
              <a:t>0.2(LOM);</a:t>
            </a:r>
            <a:endParaRPr sz="180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317500">
              <a:lnSpc>
                <a:spcPct val="100000"/>
              </a:lnSpc>
              <a:spcBef>
                <a:spcPts val="105"/>
              </a:spcBef>
            </a:pPr>
            <a:r>
              <a:rPr sz="3200" b="0" i="1" u="sng" cap="small" dirty="0">
                <a:solidFill>
                  <a:srgbClr val="D2601C"/>
                </a:solidFill>
                <a:uFill>
                  <a:solidFill>
                    <a:srgbClr val="D2601C"/>
                  </a:solidFill>
                </a:uFill>
                <a:latin typeface="Arial"/>
                <a:cs typeface="Arial"/>
                <a:hlinkClick r:id="rId2"/>
              </a:rPr>
              <a:t>Fused</a:t>
            </a:r>
            <a:r>
              <a:rPr sz="3200" b="0" i="1" u="sng" cap="small" spc="175" dirty="0">
                <a:solidFill>
                  <a:srgbClr val="D2601C"/>
                </a:solidFill>
                <a:uFill>
                  <a:solidFill>
                    <a:srgbClr val="D2601C"/>
                  </a:solidFill>
                </a:uFill>
                <a:latin typeface="Arial"/>
                <a:cs typeface="Arial"/>
                <a:hlinkClick r:id="rId2"/>
              </a:rPr>
              <a:t> </a:t>
            </a:r>
            <a:r>
              <a:rPr sz="3200" b="0" i="1" u="sng" cap="small" dirty="0">
                <a:solidFill>
                  <a:srgbClr val="D2601C"/>
                </a:solidFill>
                <a:uFill>
                  <a:solidFill>
                    <a:srgbClr val="D2601C"/>
                  </a:solidFill>
                </a:uFill>
                <a:latin typeface="Arial"/>
                <a:cs typeface="Arial"/>
                <a:hlinkClick r:id="rId2"/>
              </a:rPr>
              <a:t>Deposition</a:t>
            </a:r>
            <a:r>
              <a:rPr sz="3200" b="0" i="1" u="sng" cap="small" spc="195" dirty="0">
                <a:solidFill>
                  <a:srgbClr val="D2601C"/>
                </a:solidFill>
                <a:uFill>
                  <a:solidFill>
                    <a:srgbClr val="D2601C"/>
                  </a:solidFill>
                </a:uFill>
                <a:latin typeface="Arial"/>
                <a:cs typeface="Arial"/>
                <a:hlinkClick r:id="rId2"/>
              </a:rPr>
              <a:t> </a:t>
            </a:r>
            <a:r>
              <a:rPr sz="3200" b="0" i="1" u="sng" cap="small" spc="-50" dirty="0">
                <a:solidFill>
                  <a:srgbClr val="D2601C"/>
                </a:solidFill>
                <a:uFill>
                  <a:solidFill>
                    <a:srgbClr val="D2601C"/>
                  </a:solidFill>
                </a:uFill>
                <a:latin typeface="Arial"/>
                <a:cs typeface="Arial"/>
                <a:hlinkClick r:id="rId2"/>
              </a:rPr>
              <a:t>Modeling</a:t>
            </a:r>
            <a:endParaRPr sz="3200">
              <a:latin typeface="Arial"/>
              <a:cs typeface="Arial"/>
            </a:endParaRPr>
          </a:p>
        </p:txBody>
      </p:sp>
      <p:pic>
        <p:nvPicPr>
          <p:cNvPr id="3" name="object 3"/>
          <p:cNvPicPr/>
          <p:nvPr/>
        </p:nvPicPr>
        <p:blipFill>
          <a:blip r:embed="rId3" cstate="print"/>
          <a:stretch>
            <a:fillRect/>
          </a:stretch>
        </p:blipFill>
        <p:spPr>
          <a:xfrm>
            <a:off x="4876800" y="1066800"/>
            <a:ext cx="3771900" cy="4419600"/>
          </a:xfrm>
          <a:prstGeom prst="rect">
            <a:avLst/>
          </a:prstGeom>
        </p:spPr>
      </p:pic>
      <p:sp>
        <p:nvSpPr>
          <p:cNvPr id="4" name="object 4"/>
          <p:cNvSpPr txBox="1"/>
          <p:nvPr/>
        </p:nvSpPr>
        <p:spPr>
          <a:xfrm>
            <a:off x="383540" y="1034542"/>
            <a:ext cx="3681095" cy="4253865"/>
          </a:xfrm>
          <a:prstGeom prst="rect">
            <a:avLst/>
          </a:prstGeom>
        </p:spPr>
        <p:txBody>
          <a:bodyPr vert="horz" wrap="square" lIns="0" tIns="69850" rIns="0" bIns="0" rtlCol="0">
            <a:spAutoFit/>
          </a:bodyPr>
          <a:lstStyle/>
          <a:p>
            <a:pPr marL="355600" marR="5080" indent="-342900">
              <a:lnSpc>
                <a:spcPct val="80000"/>
              </a:lnSpc>
              <a:spcBef>
                <a:spcPts val="550"/>
              </a:spcBef>
              <a:buChar char="•"/>
              <a:tabLst>
                <a:tab pos="355600" algn="l"/>
              </a:tabLst>
            </a:pPr>
            <a:r>
              <a:rPr sz="1900" dirty="0">
                <a:latin typeface="Times New Roman"/>
                <a:cs typeface="Times New Roman"/>
              </a:rPr>
              <a:t>A</a:t>
            </a:r>
            <a:r>
              <a:rPr sz="1900" spc="-120" dirty="0">
                <a:latin typeface="Times New Roman"/>
                <a:cs typeface="Times New Roman"/>
              </a:rPr>
              <a:t> </a:t>
            </a:r>
            <a:r>
              <a:rPr sz="1900" dirty="0">
                <a:latin typeface="Times New Roman"/>
                <a:cs typeface="Times New Roman"/>
              </a:rPr>
              <a:t>gantry</a:t>
            </a:r>
            <a:r>
              <a:rPr sz="1900" spc="-10" dirty="0">
                <a:latin typeface="Times New Roman"/>
                <a:cs typeface="Times New Roman"/>
              </a:rPr>
              <a:t> </a:t>
            </a:r>
            <a:r>
              <a:rPr sz="1900" dirty="0">
                <a:latin typeface="Times New Roman"/>
                <a:cs typeface="Times New Roman"/>
              </a:rPr>
              <a:t>robot</a:t>
            </a:r>
            <a:r>
              <a:rPr sz="1900" spc="-10" dirty="0">
                <a:latin typeface="Times New Roman"/>
                <a:cs typeface="Times New Roman"/>
              </a:rPr>
              <a:t> </a:t>
            </a:r>
            <a:r>
              <a:rPr sz="1900" dirty="0">
                <a:latin typeface="Times New Roman"/>
                <a:cs typeface="Times New Roman"/>
              </a:rPr>
              <a:t>controlled</a:t>
            </a:r>
            <a:r>
              <a:rPr sz="1900" spc="-20" dirty="0">
                <a:latin typeface="Times New Roman"/>
                <a:cs typeface="Times New Roman"/>
              </a:rPr>
              <a:t> </a:t>
            </a:r>
            <a:r>
              <a:rPr sz="1900" spc="-10" dirty="0">
                <a:latin typeface="Times New Roman"/>
                <a:cs typeface="Times New Roman"/>
              </a:rPr>
              <a:t>extruder </a:t>
            </a:r>
            <a:r>
              <a:rPr sz="1900" dirty="0">
                <a:latin typeface="Times New Roman"/>
                <a:cs typeface="Times New Roman"/>
              </a:rPr>
              <a:t>head</a:t>
            </a:r>
            <a:r>
              <a:rPr sz="1900" spc="-25" dirty="0">
                <a:latin typeface="Times New Roman"/>
                <a:cs typeface="Times New Roman"/>
              </a:rPr>
              <a:t> </a:t>
            </a:r>
            <a:r>
              <a:rPr sz="1900" dirty="0">
                <a:latin typeface="Times New Roman"/>
                <a:cs typeface="Times New Roman"/>
              </a:rPr>
              <a:t>moves</a:t>
            </a:r>
            <a:r>
              <a:rPr sz="1900" spc="20" dirty="0">
                <a:latin typeface="Times New Roman"/>
                <a:cs typeface="Times New Roman"/>
              </a:rPr>
              <a:t> </a:t>
            </a:r>
            <a:r>
              <a:rPr sz="1900" dirty="0">
                <a:latin typeface="Times New Roman"/>
                <a:cs typeface="Times New Roman"/>
              </a:rPr>
              <a:t>in</a:t>
            </a:r>
            <a:r>
              <a:rPr sz="1900" spc="-20" dirty="0">
                <a:latin typeface="Times New Roman"/>
                <a:cs typeface="Times New Roman"/>
              </a:rPr>
              <a:t> </a:t>
            </a:r>
            <a:r>
              <a:rPr sz="1900" dirty="0">
                <a:latin typeface="Times New Roman"/>
                <a:cs typeface="Times New Roman"/>
              </a:rPr>
              <a:t>two</a:t>
            </a:r>
            <a:r>
              <a:rPr sz="1900" spc="-15" dirty="0">
                <a:latin typeface="Times New Roman"/>
                <a:cs typeface="Times New Roman"/>
              </a:rPr>
              <a:t> </a:t>
            </a:r>
            <a:r>
              <a:rPr sz="1900" spc="-10" dirty="0">
                <a:latin typeface="Times New Roman"/>
                <a:cs typeface="Times New Roman"/>
              </a:rPr>
              <a:t>principle </a:t>
            </a:r>
            <a:r>
              <a:rPr sz="1900" dirty="0">
                <a:latin typeface="Times New Roman"/>
                <a:cs typeface="Times New Roman"/>
              </a:rPr>
              <a:t>directions</a:t>
            </a:r>
            <a:r>
              <a:rPr sz="1900" spc="-30" dirty="0">
                <a:latin typeface="Times New Roman"/>
                <a:cs typeface="Times New Roman"/>
              </a:rPr>
              <a:t> </a:t>
            </a:r>
            <a:r>
              <a:rPr sz="1900" dirty="0">
                <a:latin typeface="Times New Roman"/>
                <a:cs typeface="Times New Roman"/>
              </a:rPr>
              <a:t>over</a:t>
            </a:r>
            <a:r>
              <a:rPr sz="1900" spc="-15" dirty="0">
                <a:latin typeface="Times New Roman"/>
                <a:cs typeface="Times New Roman"/>
              </a:rPr>
              <a:t> </a:t>
            </a:r>
            <a:r>
              <a:rPr sz="1900" dirty="0">
                <a:latin typeface="Times New Roman"/>
                <a:cs typeface="Times New Roman"/>
              </a:rPr>
              <a:t>a</a:t>
            </a:r>
            <a:r>
              <a:rPr sz="1900" spc="-20" dirty="0">
                <a:latin typeface="Times New Roman"/>
                <a:cs typeface="Times New Roman"/>
              </a:rPr>
              <a:t> table</a:t>
            </a:r>
            <a:endParaRPr sz="1900">
              <a:latin typeface="Times New Roman"/>
              <a:cs typeface="Times New Roman"/>
            </a:endParaRPr>
          </a:p>
          <a:p>
            <a:pPr>
              <a:lnSpc>
                <a:spcPct val="100000"/>
              </a:lnSpc>
              <a:spcBef>
                <a:spcPts val="555"/>
              </a:spcBef>
              <a:buFont typeface="Times New Roman"/>
              <a:buChar char="•"/>
            </a:pPr>
            <a:endParaRPr sz="1900">
              <a:latin typeface="Times New Roman"/>
              <a:cs typeface="Times New Roman"/>
            </a:endParaRPr>
          </a:p>
          <a:p>
            <a:pPr marL="355600" marR="104775" indent="-342900">
              <a:lnSpc>
                <a:spcPct val="80000"/>
              </a:lnSpc>
              <a:buChar char="•"/>
              <a:tabLst>
                <a:tab pos="355600" algn="l"/>
              </a:tabLst>
            </a:pPr>
            <a:r>
              <a:rPr sz="1900" spc="-10" dirty="0">
                <a:latin typeface="Times New Roman"/>
                <a:cs typeface="Times New Roman"/>
              </a:rPr>
              <a:t>Table</a:t>
            </a:r>
            <a:r>
              <a:rPr sz="1900" spc="-30" dirty="0">
                <a:latin typeface="Times New Roman"/>
                <a:cs typeface="Times New Roman"/>
              </a:rPr>
              <a:t> </a:t>
            </a:r>
            <a:r>
              <a:rPr sz="1900" dirty="0">
                <a:latin typeface="Times New Roman"/>
                <a:cs typeface="Times New Roman"/>
              </a:rPr>
              <a:t>can</a:t>
            </a:r>
            <a:r>
              <a:rPr sz="1900" spc="-30" dirty="0">
                <a:latin typeface="Times New Roman"/>
                <a:cs typeface="Times New Roman"/>
              </a:rPr>
              <a:t> </a:t>
            </a:r>
            <a:r>
              <a:rPr sz="1900" dirty="0">
                <a:latin typeface="Times New Roman"/>
                <a:cs typeface="Times New Roman"/>
              </a:rPr>
              <a:t>be</a:t>
            </a:r>
            <a:r>
              <a:rPr sz="1900" spc="-25" dirty="0">
                <a:latin typeface="Times New Roman"/>
                <a:cs typeface="Times New Roman"/>
              </a:rPr>
              <a:t> </a:t>
            </a:r>
            <a:r>
              <a:rPr sz="1900" dirty="0">
                <a:latin typeface="Times New Roman"/>
                <a:cs typeface="Times New Roman"/>
              </a:rPr>
              <a:t>raised</a:t>
            </a:r>
            <a:r>
              <a:rPr sz="1900" spc="-25" dirty="0">
                <a:latin typeface="Times New Roman"/>
                <a:cs typeface="Times New Roman"/>
              </a:rPr>
              <a:t> </a:t>
            </a:r>
            <a:r>
              <a:rPr sz="1900" dirty="0">
                <a:latin typeface="Times New Roman"/>
                <a:cs typeface="Times New Roman"/>
              </a:rPr>
              <a:t>or</a:t>
            </a:r>
            <a:r>
              <a:rPr sz="1900" spc="-15" dirty="0">
                <a:latin typeface="Times New Roman"/>
                <a:cs typeface="Times New Roman"/>
              </a:rPr>
              <a:t> </a:t>
            </a:r>
            <a:r>
              <a:rPr sz="1900" dirty="0">
                <a:latin typeface="Times New Roman"/>
                <a:cs typeface="Times New Roman"/>
              </a:rPr>
              <a:t>lowered</a:t>
            </a:r>
            <a:r>
              <a:rPr sz="1900" spc="-20" dirty="0">
                <a:latin typeface="Times New Roman"/>
                <a:cs typeface="Times New Roman"/>
              </a:rPr>
              <a:t> </a:t>
            </a:r>
            <a:r>
              <a:rPr sz="1900" spc="-25" dirty="0">
                <a:latin typeface="Times New Roman"/>
                <a:cs typeface="Times New Roman"/>
              </a:rPr>
              <a:t>as </a:t>
            </a:r>
            <a:r>
              <a:rPr sz="1900" spc="-10" dirty="0">
                <a:latin typeface="Times New Roman"/>
                <a:cs typeface="Times New Roman"/>
              </a:rPr>
              <a:t>needed</a:t>
            </a:r>
            <a:endParaRPr sz="1900">
              <a:latin typeface="Times New Roman"/>
              <a:cs typeface="Times New Roman"/>
            </a:endParaRPr>
          </a:p>
          <a:p>
            <a:pPr>
              <a:lnSpc>
                <a:spcPct val="100000"/>
              </a:lnSpc>
              <a:spcBef>
                <a:spcPts val="550"/>
              </a:spcBef>
              <a:buFont typeface="Times New Roman"/>
              <a:buChar char="•"/>
            </a:pPr>
            <a:endParaRPr sz="1900">
              <a:latin typeface="Times New Roman"/>
              <a:cs typeface="Times New Roman"/>
            </a:endParaRPr>
          </a:p>
          <a:p>
            <a:pPr marL="355600" marR="29845" indent="-342900" algn="just">
              <a:lnSpc>
                <a:spcPct val="80000"/>
              </a:lnSpc>
              <a:buChar char="•"/>
              <a:tabLst>
                <a:tab pos="355600" algn="l"/>
              </a:tabLst>
            </a:pPr>
            <a:r>
              <a:rPr sz="1900" dirty="0">
                <a:latin typeface="Times New Roman"/>
                <a:cs typeface="Times New Roman"/>
              </a:rPr>
              <a:t>Thermo</a:t>
            </a:r>
            <a:r>
              <a:rPr sz="1900" spc="-5" dirty="0">
                <a:latin typeface="Times New Roman"/>
                <a:cs typeface="Times New Roman"/>
              </a:rPr>
              <a:t> </a:t>
            </a:r>
            <a:r>
              <a:rPr sz="1900" dirty="0">
                <a:latin typeface="Times New Roman"/>
                <a:cs typeface="Times New Roman"/>
              </a:rPr>
              <a:t>plastic</a:t>
            </a:r>
            <a:r>
              <a:rPr sz="1900" spc="-40" dirty="0">
                <a:latin typeface="Times New Roman"/>
                <a:cs typeface="Times New Roman"/>
              </a:rPr>
              <a:t> </a:t>
            </a:r>
            <a:r>
              <a:rPr sz="1900" dirty="0">
                <a:latin typeface="Times New Roman"/>
                <a:cs typeface="Times New Roman"/>
              </a:rPr>
              <a:t>or</a:t>
            </a:r>
            <a:r>
              <a:rPr sz="1900" spc="-20" dirty="0">
                <a:latin typeface="Times New Roman"/>
                <a:cs typeface="Times New Roman"/>
              </a:rPr>
              <a:t> </a:t>
            </a:r>
            <a:r>
              <a:rPr sz="1900" dirty="0">
                <a:latin typeface="Times New Roman"/>
                <a:cs typeface="Times New Roman"/>
              </a:rPr>
              <a:t>wax</a:t>
            </a:r>
            <a:r>
              <a:rPr sz="1900" spc="-25" dirty="0">
                <a:latin typeface="Times New Roman"/>
                <a:cs typeface="Times New Roman"/>
              </a:rPr>
              <a:t> </a:t>
            </a:r>
            <a:r>
              <a:rPr sz="1900" dirty="0">
                <a:latin typeface="Times New Roman"/>
                <a:cs typeface="Times New Roman"/>
              </a:rPr>
              <a:t>filament</a:t>
            </a:r>
            <a:r>
              <a:rPr sz="1900" spc="-25" dirty="0">
                <a:latin typeface="Times New Roman"/>
                <a:cs typeface="Times New Roman"/>
              </a:rPr>
              <a:t> is </a:t>
            </a:r>
            <a:r>
              <a:rPr sz="1900" dirty="0">
                <a:latin typeface="Times New Roman"/>
                <a:cs typeface="Times New Roman"/>
              </a:rPr>
              <a:t>extruded</a:t>
            </a:r>
            <a:r>
              <a:rPr sz="1900" spc="-15" dirty="0">
                <a:latin typeface="Times New Roman"/>
                <a:cs typeface="Times New Roman"/>
              </a:rPr>
              <a:t> </a:t>
            </a:r>
            <a:r>
              <a:rPr sz="1900" dirty="0">
                <a:latin typeface="Times New Roman"/>
                <a:cs typeface="Times New Roman"/>
              </a:rPr>
              <a:t>through</a:t>
            </a:r>
            <a:r>
              <a:rPr sz="1900" spc="-10" dirty="0">
                <a:latin typeface="Times New Roman"/>
                <a:cs typeface="Times New Roman"/>
              </a:rPr>
              <a:t> </a:t>
            </a:r>
            <a:r>
              <a:rPr sz="1900" dirty="0">
                <a:latin typeface="Times New Roman"/>
                <a:cs typeface="Times New Roman"/>
              </a:rPr>
              <a:t>the</a:t>
            </a:r>
            <a:r>
              <a:rPr sz="1900" spc="-25" dirty="0">
                <a:latin typeface="Times New Roman"/>
                <a:cs typeface="Times New Roman"/>
              </a:rPr>
              <a:t> </a:t>
            </a:r>
            <a:r>
              <a:rPr sz="1900" dirty="0">
                <a:latin typeface="Times New Roman"/>
                <a:cs typeface="Times New Roman"/>
              </a:rPr>
              <a:t>small</a:t>
            </a:r>
            <a:r>
              <a:rPr sz="1900" spc="10" dirty="0">
                <a:latin typeface="Times New Roman"/>
                <a:cs typeface="Times New Roman"/>
              </a:rPr>
              <a:t> </a:t>
            </a:r>
            <a:r>
              <a:rPr sz="1900" spc="-10" dirty="0">
                <a:latin typeface="Times New Roman"/>
                <a:cs typeface="Times New Roman"/>
              </a:rPr>
              <a:t>orifice </a:t>
            </a:r>
            <a:r>
              <a:rPr sz="1900" dirty="0">
                <a:latin typeface="Times New Roman"/>
                <a:cs typeface="Times New Roman"/>
              </a:rPr>
              <a:t>of heated</a:t>
            </a:r>
            <a:r>
              <a:rPr sz="1900" spc="-10" dirty="0">
                <a:latin typeface="Times New Roman"/>
                <a:cs typeface="Times New Roman"/>
              </a:rPr>
              <a:t> </a:t>
            </a:r>
            <a:r>
              <a:rPr sz="1900" spc="-25" dirty="0">
                <a:latin typeface="Times New Roman"/>
                <a:cs typeface="Times New Roman"/>
              </a:rPr>
              <a:t>die</a:t>
            </a:r>
            <a:endParaRPr sz="1900">
              <a:latin typeface="Times New Roman"/>
              <a:cs typeface="Times New Roman"/>
            </a:endParaRPr>
          </a:p>
          <a:p>
            <a:pPr>
              <a:lnSpc>
                <a:spcPct val="100000"/>
              </a:lnSpc>
              <a:spcBef>
                <a:spcPts val="540"/>
              </a:spcBef>
              <a:buFont typeface="Times New Roman"/>
              <a:buChar char="•"/>
            </a:pPr>
            <a:endParaRPr sz="1900">
              <a:latin typeface="Times New Roman"/>
              <a:cs typeface="Times New Roman"/>
            </a:endParaRPr>
          </a:p>
          <a:p>
            <a:pPr marL="355600" marR="327025" indent="-342900">
              <a:lnSpc>
                <a:spcPts val="1820"/>
              </a:lnSpc>
              <a:buChar char="•"/>
              <a:tabLst>
                <a:tab pos="355600" algn="l"/>
              </a:tabLst>
            </a:pPr>
            <a:r>
              <a:rPr sz="1900" dirty="0">
                <a:latin typeface="Times New Roman"/>
                <a:cs typeface="Times New Roman"/>
              </a:rPr>
              <a:t>Initial</a:t>
            </a:r>
            <a:r>
              <a:rPr sz="1900" spc="-15" dirty="0">
                <a:latin typeface="Times New Roman"/>
                <a:cs typeface="Times New Roman"/>
              </a:rPr>
              <a:t> </a:t>
            </a:r>
            <a:r>
              <a:rPr sz="1900" dirty="0">
                <a:latin typeface="Times New Roman"/>
                <a:cs typeface="Times New Roman"/>
              </a:rPr>
              <a:t>layer</a:t>
            </a:r>
            <a:r>
              <a:rPr sz="1900" spc="-25" dirty="0">
                <a:latin typeface="Times New Roman"/>
                <a:cs typeface="Times New Roman"/>
              </a:rPr>
              <a:t> </a:t>
            </a:r>
            <a:r>
              <a:rPr sz="1900" dirty="0">
                <a:latin typeface="Times New Roman"/>
                <a:cs typeface="Times New Roman"/>
              </a:rPr>
              <a:t>placed</a:t>
            </a:r>
            <a:r>
              <a:rPr sz="1900" spc="-15" dirty="0">
                <a:latin typeface="Times New Roman"/>
                <a:cs typeface="Times New Roman"/>
              </a:rPr>
              <a:t> </a:t>
            </a:r>
            <a:r>
              <a:rPr sz="1900" dirty="0">
                <a:latin typeface="Times New Roman"/>
                <a:cs typeface="Times New Roman"/>
              </a:rPr>
              <a:t>on a</a:t>
            </a:r>
            <a:r>
              <a:rPr sz="1900" spc="-15" dirty="0">
                <a:latin typeface="Times New Roman"/>
                <a:cs typeface="Times New Roman"/>
              </a:rPr>
              <a:t> </a:t>
            </a:r>
            <a:r>
              <a:rPr sz="1900" spc="-20" dirty="0">
                <a:latin typeface="Times New Roman"/>
                <a:cs typeface="Times New Roman"/>
              </a:rPr>
              <a:t>foam </a:t>
            </a:r>
            <a:r>
              <a:rPr sz="1900" dirty="0">
                <a:latin typeface="Times New Roman"/>
                <a:cs typeface="Times New Roman"/>
              </a:rPr>
              <a:t>foundation</a:t>
            </a:r>
            <a:r>
              <a:rPr sz="1900" spc="-15" dirty="0">
                <a:latin typeface="Times New Roman"/>
                <a:cs typeface="Times New Roman"/>
              </a:rPr>
              <a:t> </a:t>
            </a:r>
            <a:r>
              <a:rPr sz="1900" dirty="0">
                <a:latin typeface="Times New Roman"/>
                <a:cs typeface="Times New Roman"/>
              </a:rPr>
              <a:t>with</a:t>
            </a:r>
            <a:r>
              <a:rPr sz="1900" spc="-15" dirty="0">
                <a:latin typeface="Times New Roman"/>
                <a:cs typeface="Times New Roman"/>
              </a:rPr>
              <a:t> </a:t>
            </a:r>
            <a:r>
              <a:rPr sz="1900" dirty="0">
                <a:latin typeface="Times New Roman"/>
                <a:cs typeface="Times New Roman"/>
              </a:rPr>
              <a:t>a</a:t>
            </a:r>
            <a:r>
              <a:rPr sz="1900" spc="-25" dirty="0">
                <a:latin typeface="Times New Roman"/>
                <a:cs typeface="Times New Roman"/>
              </a:rPr>
              <a:t> </a:t>
            </a:r>
            <a:r>
              <a:rPr sz="1900" dirty="0">
                <a:latin typeface="Times New Roman"/>
                <a:cs typeface="Times New Roman"/>
              </a:rPr>
              <a:t>constant</a:t>
            </a:r>
            <a:r>
              <a:rPr sz="1900" spc="-10" dirty="0">
                <a:latin typeface="Times New Roman"/>
                <a:cs typeface="Times New Roman"/>
              </a:rPr>
              <a:t> </a:t>
            </a:r>
            <a:r>
              <a:rPr sz="1900" spc="-20" dirty="0">
                <a:latin typeface="Times New Roman"/>
                <a:cs typeface="Times New Roman"/>
              </a:rPr>
              <a:t>rate</a:t>
            </a:r>
            <a:endParaRPr sz="1900">
              <a:latin typeface="Times New Roman"/>
              <a:cs typeface="Times New Roman"/>
            </a:endParaRPr>
          </a:p>
          <a:p>
            <a:pPr>
              <a:lnSpc>
                <a:spcPct val="100000"/>
              </a:lnSpc>
              <a:spcBef>
                <a:spcPts val="114"/>
              </a:spcBef>
              <a:buFont typeface="Times New Roman"/>
              <a:buChar char="•"/>
            </a:pPr>
            <a:endParaRPr sz="1900">
              <a:latin typeface="Times New Roman"/>
              <a:cs typeface="Times New Roman"/>
            </a:endParaRPr>
          </a:p>
          <a:p>
            <a:pPr marL="354965" indent="-342265">
              <a:lnSpc>
                <a:spcPts val="2055"/>
              </a:lnSpc>
              <a:buChar char="•"/>
              <a:tabLst>
                <a:tab pos="354965" algn="l"/>
              </a:tabLst>
            </a:pPr>
            <a:r>
              <a:rPr sz="1900" dirty="0">
                <a:latin typeface="Times New Roman"/>
                <a:cs typeface="Times New Roman"/>
              </a:rPr>
              <a:t>Extruder</a:t>
            </a:r>
            <a:r>
              <a:rPr sz="1900" spc="-30" dirty="0">
                <a:latin typeface="Times New Roman"/>
                <a:cs typeface="Times New Roman"/>
              </a:rPr>
              <a:t> </a:t>
            </a:r>
            <a:r>
              <a:rPr sz="1900" dirty="0">
                <a:latin typeface="Times New Roman"/>
                <a:cs typeface="Times New Roman"/>
              </a:rPr>
              <a:t>head</a:t>
            </a:r>
            <a:r>
              <a:rPr sz="1900" spc="-40" dirty="0">
                <a:latin typeface="Times New Roman"/>
                <a:cs typeface="Times New Roman"/>
              </a:rPr>
              <a:t> </a:t>
            </a:r>
            <a:r>
              <a:rPr sz="1900" dirty="0">
                <a:latin typeface="Times New Roman"/>
                <a:cs typeface="Times New Roman"/>
              </a:rPr>
              <a:t>follows</a:t>
            </a:r>
            <a:r>
              <a:rPr sz="1900" spc="-25" dirty="0">
                <a:latin typeface="Times New Roman"/>
                <a:cs typeface="Times New Roman"/>
              </a:rPr>
              <a:t> </a:t>
            </a:r>
            <a:r>
              <a:rPr sz="1900" spc="-50" dirty="0">
                <a:latin typeface="Times New Roman"/>
                <a:cs typeface="Times New Roman"/>
              </a:rPr>
              <a:t>a</a:t>
            </a:r>
            <a:endParaRPr sz="1900">
              <a:latin typeface="Times New Roman"/>
              <a:cs typeface="Times New Roman"/>
            </a:endParaRPr>
          </a:p>
          <a:p>
            <a:pPr marL="355600">
              <a:lnSpc>
                <a:spcPts val="2055"/>
              </a:lnSpc>
            </a:pPr>
            <a:r>
              <a:rPr sz="1900" dirty="0">
                <a:latin typeface="Times New Roman"/>
                <a:cs typeface="Times New Roman"/>
              </a:rPr>
              <a:t>predetermined</a:t>
            </a:r>
            <a:r>
              <a:rPr sz="1900" spc="-20" dirty="0">
                <a:latin typeface="Times New Roman"/>
                <a:cs typeface="Times New Roman"/>
              </a:rPr>
              <a:t> </a:t>
            </a:r>
            <a:r>
              <a:rPr sz="1900" dirty="0">
                <a:latin typeface="Times New Roman"/>
                <a:cs typeface="Times New Roman"/>
              </a:rPr>
              <a:t>path</a:t>
            </a:r>
            <a:r>
              <a:rPr sz="1900" spc="-25" dirty="0">
                <a:latin typeface="Times New Roman"/>
                <a:cs typeface="Times New Roman"/>
              </a:rPr>
              <a:t> </a:t>
            </a:r>
            <a:r>
              <a:rPr sz="1900" dirty="0">
                <a:latin typeface="Times New Roman"/>
                <a:cs typeface="Times New Roman"/>
              </a:rPr>
              <a:t>from</a:t>
            </a:r>
            <a:r>
              <a:rPr sz="1900" spc="-35" dirty="0">
                <a:latin typeface="Times New Roman"/>
                <a:cs typeface="Times New Roman"/>
              </a:rPr>
              <a:t> </a:t>
            </a:r>
            <a:r>
              <a:rPr sz="1900" dirty="0">
                <a:latin typeface="Times New Roman"/>
                <a:cs typeface="Times New Roman"/>
              </a:rPr>
              <a:t>the</a:t>
            </a:r>
            <a:r>
              <a:rPr sz="1900" spc="-25" dirty="0">
                <a:latin typeface="Times New Roman"/>
                <a:cs typeface="Times New Roman"/>
              </a:rPr>
              <a:t> </a:t>
            </a:r>
            <a:r>
              <a:rPr sz="1900" spc="-20" dirty="0">
                <a:latin typeface="Times New Roman"/>
                <a:cs typeface="Times New Roman"/>
              </a:rPr>
              <a:t>file</a:t>
            </a:r>
            <a:endParaRPr sz="1900">
              <a:latin typeface="Times New Roman"/>
              <a:cs typeface="Times New Roman"/>
            </a:endParaRPr>
          </a:p>
        </p:txBody>
      </p:sp>
      <p:sp>
        <p:nvSpPr>
          <p:cNvPr id="5" name="object 5"/>
          <p:cNvSpPr txBox="1"/>
          <p:nvPr/>
        </p:nvSpPr>
        <p:spPr>
          <a:xfrm>
            <a:off x="383540" y="5552643"/>
            <a:ext cx="3680460" cy="777875"/>
          </a:xfrm>
          <a:prstGeom prst="rect">
            <a:avLst/>
          </a:prstGeom>
        </p:spPr>
        <p:txBody>
          <a:bodyPr vert="horz" wrap="square" lIns="0" tIns="69850" rIns="0" bIns="0" rtlCol="0">
            <a:spAutoFit/>
          </a:bodyPr>
          <a:lstStyle/>
          <a:p>
            <a:pPr marL="355600" marR="5080" indent="-342900">
              <a:lnSpc>
                <a:spcPct val="80000"/>
              </a:lnSpc>
              <a:spcBef>
                <a:spcPts val="550"/>
              </a:spcBef>
              <a:buChar char="•"/>
              <a:tabLst>
                <a:tab pos="355600" algn="l"/>
              </a:tabLst>
            </a:pPr>
            <a:r>
              <a:rPr sz="1900" dirty="0">
                <a:latin typeface="Times New Roman"/>
                <a:cs typeface="Times New Roman"/>
              </a:rPr>
              <a:t>After</a:t>
            </a:r>
            <a:r>
              <a:rPr sz="1900" spc="-5" dirty="0">
                <a:latin typeface="Times New Roman"/>
                <a:cs typeface="Times New Roman"/>
              </a:rPr>
              <a:t> </a:t>
            </a:r>
            <a:r>
              <a:rPr sz="1900" dirty="0">
                <a:latin typeface="Times New Roman"/>
                <a:cs typeface="Times New Roman"/>
              </a:rPr>
              <a:t>first</a:t>
            </a:r>
            <a:r>
              <a:rPr sz="1900" spc="-5" dirty="0">
                <a:latin typeface="Times New Roman"/>
                <a:cs typeface="Times New Roman"/>
              </a:rPr>
              <a:t> </a:t>
            </a:r>
            <a:r>
              <a:rPr sz="1900" dirty="0">
                <a:latin typeface="Times New Roman"/>
                <a:cs typeface="Times New Roman"/>
              </a:rPr>
              <a:t>layer</a:t>
            </a:r>
            <a:r>
              <a:rPr sz="1900" spc="-25" dirty="0">
                <a:latin typeface="Times New Roman"/>
                <a:cs typeface="Times New Roman"/>
              </a:rPr>
              <a:t> </a:t>
            </a:r>
            <a:r>
              <a:rPr sz="1900" dirty="0">
                <a:latin typeface="Times New Roman"/>
                <a:cs typeface="Times New Roman"/>
              </a:rPr>
              <a:t>the</a:t>
            </a:r>
            <a:r>
              <a:rPr sz="1900" spc="-20" dirty="0">
                <a:latin typeface="Times New Roman"/>
                <a:cs typeface="Times New Roman"/>
              </a:rPr>
              <a:t> </a:t>
            </a:r>
            <a:r>
              <a:rPr sz="1900" dirty="0">
                <a:latin typeface="Times New Roman"/>
                <a:cs typeface="Times New Roman"/>
              </a:rPr>
              <a:t>table</a:t>
            </a:r>
            <a:r>
              <a:rPr sz="1900" spc="-15" dirty="0">
                <a:latin typeface="Times New Roman"/>
                <a:cs typeface="Times New Roman"/>
              </a:rPr>
              <a:t> </a:t>
            </a:r>
            <a:r>
              <a:rPr sz="1900" spc="-25" dirty="0">
                <a:latin typeface="Times New Roman"/>
                <a:cs typeface="Times New Roman"/>
              </a:rPr>
              <a:t>is </a:t>
            </a:r>
            <a:r>
              <a:rPr sz="1900" dirty="0">
                <a:latin typeface="Times New Roman"/>
                <a:cs typeface="Times New Roman"/>
              </a:rPr>
              <a:t>lowered</a:t>
            </a:r>
            <a:r>
              <a:rPr sz="1900" spc="-25" dirty="0">
                <a:latin typeface="Times New Roman"/>
                <a:cs typeface="Times New Roman"/>
              </a:rPr>
              <a:t> </a:t>
            </a:r>
            <a:r>
              <a:rPr sz="1900" dirty="0">
                <a:latin typeface="Times New Roman"/>
                <a:cs typeface="Times New Roman"/>
              </a:rPr>
              <a:t>and</a:t>
            </a:r>
            <a:r>
              <a:rPr sz="1900" spc="-15" dirty="0">
                <a:latin typeface="Times New Roman"/>
                <a:cs typeface="Times New Roman"/>
              </a:rPr>
              <a:t> </a:t>
            </a:r>
            <a:r>
              <a:rPr sz="1900" dirty="0">
                <a:latin typeface="Times New Roman"/>
                <a:cs typeface="Times New Roman"/>
              </a:rPr>
              <a:t>subsequent</a:t>
            </a:r>
            <a:r>
              <a:rPr sz="1900" spc="-25" dirty="0">
                <a:latin typeface="Times New Roman"/>
                <a:cs typeface="Times New Roman"/>
              </a:rPr>
              <a:t> </a:t>
            </a:r>
            <a:r>
              <a:rPr sz="1900" dirty="0">
                <a:latin typeface="Times New Roman"/>
                <a:cs typeface="Times New Roman"/>
              </a:rPr>
              <a:t>layers</a:t>
            </a:r>
            <a:r>
              <a:rPr sz="1900" spc="-35" dirty="0">
                <a:latin typeface="Times New Roman"/>
                <a:cs typeface="Times New Roman"/>
              </a:rPr>
              <a:t> </a:t>
            </a:r>
            <a:r>
              <a:rPr sz="1900" spc="-25" dirty="0">
                <a:latin typeface="Times New Roman"/>
                <a:cs typeface="Times New Roman"/>
              </a:rPr>
              <a:t>are </a:t>
            </a:r>
            <a:r>
              <a:rPr sz="1900" spc="-10" dirty="0">
                <a:latin typeface="Times New Roman"/>
                <a:cs typeface="Times New Roman"/>
              </a:rPr>
              <a:t>formed</a:t>
            </a:r>
            <a:endParaRPr sz="1900">
              <a:latin typeface="Times New Roman"/>
              <a:cs typeface="Times New Roman"/>
            </a:endParaRPr>
          </a:p>
        </p:txBody>
      </p:sp>
      <p:sp>
        <p:nvSpPr>
          <p:cNvPr id="6" name="object 6"/>
          <p:cNvSpPr txBox="1"/>
          <p:nvPr/>
        </p:nvSpPr>
        <p:spPr>
          <a:xfrm>
            <a:off x="5353303" y="5866587"/>
            <a:ext cx="3193415" cy="711200"/>
          </a:xfrm>
          <a:prstGeom prst="rect">
            <a:avLst/>
          </a:prstGeom>
        </p:spPr>
        <p:txBody>
          <a:bodyPr vert="horz" wrap="square" lIns="0" tIns="12700" rIns="0" bIns="0" rtlCol="0">
            <a:spAutoFit/>
          </a:bodyPr>
          <a:lstStyle/>
          <a:p>
            <a:pPr marL="12065" marR="5080" algn="ctr">
              <a:lnSpc>
                <a:spcPct val="100000"/>
              </a:lnSpc>
              <a:spcBef>
                <a:spcPts val="100"/>
              </a:spcBef>
            </a:pPr>
            <a:r>
              <a:rPr sz="1500" dirty="0">
                <a:latin typeface="Liberation Sans Narrow"/>
                <a:cs typeface="Liberation Sans Narrow"/>
              </a:rPr>
              <a:t>Fig :</a:t>
            </a:r>
            <a:r>
              <a:rPr sz="1500" spc="-10" dirty="0">
                <a:latin typeface="Liberation Sans Narrow"/>
                <a:cs typeface="Liberation Sans Narrow"/>
              </a:rPr>
              <a:t> </a:t>
            </a:r>
            <a:r>
              <a:rPr sz="1500" spc="-20" dirty="0">
                <a:latin typeface="Liberation Sans Narrow"/>
                <a:cs typeface="Liberation Sans Narrow"/>
              </a:rPr>
              <a:t>(a)Fused-</a:t>
            </a:r>
            <a:r>
              <a:rPr sz="1500" spc="-10" dirty="0">
                <a:latin typeface="Liberation Sans Narrow"/>
                <a:cs typeface="Liberation Sans Narrow"/>
              </a:rPr>
              <a:t>deposition-</a:t>
            </a:r>
            <a:r>
              <a:rPr sz="1500" dirty="0">
                <a:latin typeface="Liberation Sans Narrow"/>
                <a:cs typeface="Liberation Sans Narrow"/>
              </a:rPr>
              <a:t>modeling</a:t>
            </a:r>
            <a:r>
              <a:rPr sz="1500" spc="60" dirty="0">
                <a:latin typeface="Liberation Sans Narrow"/>
                <a:cs typeface="Liberation Sans Narrow"/>
              </a:rPr>
              <a:t> </a:t>
            </a:r>
            <a:r>
              <a:rPr sz="1500" spc="-60" dirty="0">
                <a:latin typeface="Liberation Sans Narrow"/>
                <a:cs typeface="Liberation Sans Narrow"/>
              </a:rPr>
              <a:t>process</a:t>
            </a:r>
            <a:r>
              <a:rPr sz="2100" b="1" spc="-89" baseline="1984" dirty="0">
                <a:solidFill>
                  <a:srgbClr val="FFFFFF"/>
                </a:solidFill>
                <a:latin typeface="Arial"/>
                <a:cs typeface="Arial"/>
              </a:rPr>
              <a:t>3</a:t>
            </a:r>
            <a:r>
              <a:rPr sz="1500" spc="-60" dirty="0">
                <a:latin typeface="Liberation Sans Narrow"/>
                <a:cs typeface="Liberation Sans Narrow"/>
              </a:rPr>
              <a:t>.</a:t>
            </a:r>
            <a:r>
              <a:rPr sz="2100" b="1" spc="-89" baseline="1984" dirty="0">
                <a:solidFill>
                  <a:srgbClr val="FFFFFF"/>
                </a:solidFill>
                <a:latin typeface="Arial"/>
                <a:cs typeface="Arial"/>
              </a:rPr>
              <a:t>5 </a:t>
            </a:r>
            <a:r>
              <a:rPr sz="1500" dirty="0">
                <a:latin typeface="Liberation Sans Narrow"/>
                <a:cs typeface="Liberation Sans Narrow"/>
              </a:rPr>
              <a:t>(b)The</a:t>
            </a:r>
            <a:r>
              <a:rPr sz="1500" spc="-25" dirty="0">
                <a:latin typeface="Liberation Sans Narrow"/>
                <a:cs typeface="Liberation Sans Narrow"/>
              </a:rPr>
              <a:t> </a:t>
            </a:r>
            <a:r>
              <a:rPr sz="1500" dirty="0">
                <a:latin typeface="Liberation Sans Narrow"/>
                <a:cs typeface="Liberation Sans Narrow"/>
              </a:rPr>
              <a:t>FDM</a:t>
            </a:r>
            <a:r>
              <a:rPr sz="1500" spc="-45" dirty="0">
                <a:latin typeface="Liberation Sans Narrow"/>
                <a:cs typeface="Liberation Sans Narrow"/>
              </a:rPr>
              <a:t> </a:t>
            </a:r>
            <a:r>
              <a:rPr sz="1500" dirty="0">
                <a:latin typeface="Liberation Sans Narrow"/>
                <a:cs typeface="Liberation Sans Narrow"/>
              </a:rPr>
              <a:t>5000,</a:t>
            </a:r>
            <a:r>
              <a:rPr sz="1500" spc="-20" dirty="0">
                <a:latin typeface="Liberation Sans Narrow"/>
                <a:cs typeface="Liberation Sans Narrow"/>
              </a:rPr>
              <a:t> </a:t>
            </a:r>
            <a:r>
              <a:rPr sz="1500" dirty="0">
                <a:latin typeface="Liberation Sans Narrow"/>
                <a:cs typeface="Liberation Sans Narrow"/>
              </a:rPr>
              <a:t>a</a:t>
            </a:r>
            <a:r>
              <a:rPr sz="1500" spc="-35" dirty="0">
                <a:latin typeface="Liberation Sans Narrow"/>
                <a:cs typeface="Liberation Sans Narrow"/>
              </a:rPr>
              <a:t> </a:t>
            </a:r>
            <a:r>
              <a:rPr sz="1500" spc="-10" dirty="0">
                <a:latin typeface="Liberation Sans Narrow"/>
                <a:cs typeface="Liberation Sans Narrow"/>
              </a:rPr>
              <a:t>fused-decomposition- modeling-machine.</a:t>
            </a:r>
            <a:endParaRPr sz="1500">
              <a:latin typeface="Liberation Sans Narrow"/>
              <a:cs typeface="Liberation Sans Na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12165"/>
            <a:ext cx="6626860" cy="474489"/>
          </a:xfrm>
          <a:prstGeom prst="rect">
            <a:avLst/>
          </a:prstGeom>
        </p:spPr>
        <p:txBody>
          <a:bodyPr vert="horz" wrap="square" lIns="0" tIns="12700" rIns="0" bIns="0" rtlCol="0">
            <a:spAutoFit/>
          </a:bodyPr>
          <a:lstStyle/>
          <a:p>
            <a:pPr marL="12700">
              <a:lnSpc>
                <a:spcPct val="100000"/>
              </a:lnSpc>
              <a:spcBef>
                <a:spcPts val="100"/>
              </a:spcBef>
            </a:pPr>
            <a:r>
              <a:rPr sz="3000" cap="small" dirty="0">
                <a:solidFill>
                  <a:srgbClr val="565F6C"/>
                </a:solidFill>
                <a:latin typeface="Arial"/>
                <a:cs typeface="Arial"/>
              </a:rPr>
              <a:t>Development</a:t>
            </a:r>
            <a:r>
              <a:rPr sz="3000" cap="small" spc="110" dirty="0">
                <a:solidFill>
                  <a:srgbClr val="565F6C"/>
                </a:solidFill>
                <a:latin typeface="Arial"/>
                <a:cs typeface="Arial"/>
              </a:rPr>
              <a:t> </a:t>
            </a:r>
            <a:r>
              <a:rPr sz="3000" cap="small" dirty="0">
                <a:solidFill>
                  <a:srgbClr val="565F6C"/>
                </a:solidFill>
                <a:latin typeface="Arial"/>
                <a:cs typeface="Arial"/>
              </a:rPr>
              <a:t>of</a:t>
            </a:r>
            <a:r>
              <a:rPr sz="3000" cap="small" spc="140" dirty="0">
                <a:solidFill>
                  <a:srgbClr val="565F6C"/>
                </a:solidFill>
                <a:latin typeface="Arial"/>
                <a:cs typeface="Arial"/>
              </a:rPr>
              <a:t> </a:t>
            </a:r>
            <a:r>
              <a:rPr sz="3000" cap="small" dirty="0">
                <a:solidFill>
                  <a:srgbClr val="565F6C"/>
                </a:solidFill>
                <a:latin typeface="Arial"/>
                <a:cs typeface="Arial"/>
              </a:rPr>
              <a:t>Rapid</a:t>
            </a:r>
            <a:r>
              <a:rPr sz="3000" cap="small" spc="160" dirty="0">
                <a:solidFill>
                  <a:srgbClr val="565F6C"/>
                </a:solidFill>
                <a:latin typeface="Arial"/>
                <a:cs typeface="Arial"/>
              </a:rPr>
              <a:t> </a:t>
            </a:r>
            <a:r>
              <a:rPr sz="3000" cap="small" spc="-45" dirty="0">
                <a:solidFill>
                  <a:srgbClr val="565F6C"/>
                </a:solidFill>
                <a:latin typeface="Arial"/>
                <a:cs typeface="Arial"/>
              </a:rPr>
              <a:t>Prototyping</a:t>
            </a:r>
            <a:endParaRPr sz="3000" dirty="0">
              <a:latin typeface="Arial"/>
              <a:cs typeface="Arial"/>
            </a:endParaRPr>
          </a:p>
        </p:txBody>
      </p:sp>
      <p:sp>
        <p:nvSpPr>
          <p:cNvPr id="3" name="object 3"/>
          <p:cNvSpPr txBox="1"/>
          <p:nvPr/>
        </p:nvSpPr>
        <p:spPr>
          <a:xfrm>
            <a:off x="535940" y="725170"/>
            <a:ext cx="7761351" cy="2275205"/>
          </a:xfrm>
          <a:prstGeom prst="rect">
            <a:avLst/>
          </a:prstGeom>
        </p:spPr>
        <p:txBody>
          <a:bodyPr vert="horz" wrap="square" lIns="0" tIns="67310" rIns="0" bIns="0" rtlCol="0">
            <a:spAutoFit/>
          </a:bodyPr>
          <a:lstStyle/>
          <a:p>
            <a:pPr marL="286385" indent="-273685">
              <a:lnSpc>
                <a:spcPct val="100000"/>
              </a:lnSpc>
              <a:spcBef>
                <a:spcPts val="530"/>
              </a:spcBef>
              <a:buClr>
                <a:srgbClr val="FD8537"/>
              </a:buClr>
              <a:buSzPct val="80555"/>
              <a:buFont typeface="Noto Sans Symbols2"/>
              <a:buChar char="⚫"/>
              <a:tabLst>
                <a:tab pos="286385" algn="l"/>
              </a:tabLst>
            </a:pPr>
            <a:r>
              <a:rPr sz="1800" dirty="0">
                <a:latin typeface="Carlito"/>
                <a:cs typeface="Carlito"/>
              </a:rPr>
              <a:t>Rapid</a:t>
            </a:r>
            <a:r>
              <a:rPr sz="1800" spc="-30" dirty="0">
                <a:latin typeface="Carlito"/>
                <a:cs typeface="Carlito"/>
              </a:rPr>
              <a:t> </a:t>
            </a:r>
            <a:r>
              <a:rPr sz="1800" spc="-10" dirty="0">
                <a:latin typeface="Carlito"/>
                <a:cs typeface="Carlito"/>
              </a:rPr>
              <a:t>Prototyping</a:t>
            </a:r>
            <a:endParaRPr sz="1800" dirty="0">
              <a:latin typeface="Carlito"/>
              <a:cs typeface="Carlito"/>
            </a:endParaRPr>
          </a:p>
          <a:p>
            <a:pPr marL="560070" lvl="1" indent="-182245">
              <a:lnSpc>
                <a:spcPct val="100000"/>
              </a:lnSpc>
              <a:spcBef>
                <a:spcPts val="430"/>
              </a:spcBef>
              <a:buClr>
                <a:srgbClr val="DF752E"/>
              </a:buClr>
              <a:buSzPct val="58333"/>
              <a:buFont typeface="Wingdings"/>
              <a:buChar char=""/>
              <a:tabLst>
                <a:tab pos="560070" algn="l"/>
              </a:tabLst>
            </a:pPr>
            <a:r>
              <a:rPr sz="1800" dirty="0">
                <a:latin typeface="Carlito"/>
                <a:cs typeface="Carlito"/>
              </a:rPr>
              <a:t>Mid</a:t>
            </a:r>
            <a:r>
              <a:rPr sz="1800" spc="-10" dirty="0">
                <a:latin typeface="Carlito"/>
                <a:cs typeface="Carlito"/>
              </a:rPr>
              <a:t> 1980’s</a:t>
            </a:r>
            <a:endParaRPr sz="1800" dirty="0">
              <a:latin typeface="Carlito"/>
              <a:cs typeface="Carlito"/>
            </a:endParaRPr>
          </a:p>
          <a:p>
            <a:pPr marL="560070" lvl="1" indent="-182245">
              <a:lnSpc>
                <a:spcPct val="100000"/>
              </a:lnSpc>
              <a:spcBef>
                <a:spcPts val="434"/>
              </a:spcBef>
              <a:buClr>
                <a:srgbClr val="DF752E"/>
              </a:buClr>
              <a:buSzPct val="58333"/>
              <a:buFont typeface="Wingdings"/>
              <a:buChar char=""/>
              <a:tabLst>
                <a:tab pos="560070" algn="l"/>
              </a:tabLst>
            </a:pPr>
            <a:r>
              <a:rPr sz="1800" dirty="0">
                <a:latin typeface="Carlito"/>
                <a:cs typeface="Carlito"/>
              </a:rPr>
              <a:t>Hard</a:t>
            </a:r>
            <a:r>
              <a:rPr sz="1800" spc="-25" dirty="0">
                <a:latin typeface="Carlito"/>
                <a:cs typeface="Carlito"/>
              </a:rPr>
              <a:t> </a:t>
            </a:r>
            <a:r>
              <a:rPr sz="1800" dirty="0">
                <a:latin typeface="Carlito"/>
                <a:cs typeface="Carlito"/>
              </a:rPr>
              <a:t>prototype</a:t>
            </a:r>
            <a:r>
              <a:rPr sz="1800" spc="-25" dirty="0">
                <a:latin typeface="Carlito"/>
                <a:cs typeface="Carlito"/>
              </a:rPr>
              <a:t> </a:t>
            </a:r>
            <a:r>
              <a:rPr sz="1800" dirty="0">
                <a:latin typeface="Carlito"/>
                <a:cs typeface="Carlito"/>
              </a:rPr>
              <a:t>made</a:t>
            </a:r>
            <a:r>
              <a:rPr sz="1800" spc="-20" dirty="0">
                <a:latin typeface="Carlito"/>
                <a:cs typeface="Carlito"/>
              </a:rPr>
              <a:t> </a:t>
            </a:r>
            <a:r>
              <a:rPr sz="1800" dirty="0">
                <a:latin typeface="Carlito"/>
                <a:cs typeface="Carlito"/>
              </a:rPr>
              <a:t>in</a:t>
            </a:r>
            <a:r>
              <a:rPr sz="1800" spc="-20" dirty="0">
                <a:latin typeface="Carlito"/>
                <a:cs typeface="Carlito"/>
              </a:rPr>
              <a:t> </a:t>
            </a:r>
            <a:r>
              <a:rPr sz="1800" dirty="0">
                <a:latin typeface="Carlito"/>
                <a:cs typeface="Carlito"/>
              </a:rPr>
              <a:t>a</a:t>
            </a:r>
            <a:r>
              <a:rPr sz="1800" spc="-25" dirty="0">
                <a:latin typeface="Carlito"/>
                <a:cs typeface="Carlito"/>
              </a:rPr>
              <a:t> </a:t>
            </a:r>
            <a:r>
              <a:rPr sz="1800" dirty="0">
                <a:latin typeface="Carlito"/>
                <a:cs typeface="Carlito"/>
              </a:rPr>
              <a:t>very</a:t>
            </a:r>
            <a:r>
              <a:rPr sz="1800" spc="-20" dirty="0">
                <a:latin typeface="Carlito"/>
                <a:cs typeface="Carlito"/>
              </a:rPr>
              <a:t> </a:t>
            </a:r>
            <a:r>
              <a:rPr sz="1800" dirty="0">
                <a:latin typeface="Carlito"/>
                <a:cs typeface="Carlito"/>
              </a:rPr>
              <a:t>short</a:t>
            </a:r>
            <a:r>
              <a:rPr sz="1800" spc="-30" dirty="0">
                <a:latin typeface="Carlito"/>
                <a:cs typeface="Carlito"/>
              </a:rPr>
              <a:t> </a:t>
            </a:r>
            <a:r>
              <a:rPr sz="1800" dirty="0">
                <a:latin typeface="Carlito"/>
                <a:cs typeface="Carlito"/>
              </a:rPr>
              <a:t>turnaround</a:t>
            </a:r>
            <a:r>
              <a:rPr sz="1800" spc="-10" dirty="0">
                <a:latin typeface="Carlito"/>
                <a:cs typeface="Carlito"/>
              </a:rPr>
              <a:t> </a:t>
            </a:r>
            <a:r>
              <a:rPr sz="1800" dirty="0">
                <a:latin typeface="Carlito"/>
                <a:cs typeface="Carlito"/>
              </a:rPr>
              <a:t>time</a:t>
            </a:r>
            <a:r>
              <a:rPr sz="1800" spc="-25" dirty="0">
                <a:latin typeface="Carlito"/>
                <a:cs typeface="Carlito"/>
              </a:rPr>
              <a:t> </a:t>
            </a:r>
            <a:r>
              <a:rPr sz="1800" dirty="0">
                <a:latin typeface="Carlito"/>
                <a:cs typeface="Carlito"/>
              </a:rPr>
              <a:t>(relies</a:t>
            </a:r>
            <a:r>
              <a:rPr sz="1800" spc="-20" dirty="0">
                <a:latin typeface="Carlito"/>
                <a:cs typeface="Carlito"/>
              </a:rPr>
              <a:t> </a:t>
            </a:r>
            <a:r>
              <a:rPr sz="1800" dirty="0">
                <a:latin typeface="Carlito"/>
                <a:cs typeface="Carlito"/>
              </a:rPr>
              <a:t>on</a:t>
            </a:r>
            <a:r>
              <a:rPr sz="1800" spc="-15" dirty="0">
                <a:latin typeface="Carlito"/>
                <a:cs typeface="Carlito"/>
              </a:rPr>
              <a:t> </a:t>
            </a:r>
            <a:r>
              <a:rPr sz="1800" spc="-25" dirty="0">
                <a:latin typeface="Carlito"/>
                <a:cs typeface="Carlito"/>
              </a:rPr>
              <a:t>CAD</a:t>
            </a:r>
            <a:endParaRPr sz="1800" dirty="0">
              <a:latin typeface="Carlito"/>
              <a:cs typeface="Carlito"/>
            </a:endParaRPr>
          </a:p>
          <a:p>
            <a:pPr marL="560705">
              <a:lnSpc>
                <a:spcPct val="100000"/>
              </a:lnSpc>
            </a:pPr>
            <a:r>
              <a:rPr sz="1800" spc="-10" dirty="0">
                <a:latin typeface="Carlito"/>
                <a:cs typeface="Carlito"/>
              </a:rPr>
              <a:t>modelling)</a:t>
            </a:r>
            <a:endParaRPr sz="1800" dirty="0">
              <a:latin typeface="Carlito"/>
              <a:cs typeface="Carlito"/>
            </a:endParaRPr>
          </a:p>
          <a:p>
            <a:pPr marL="560070" lvl="1" indent="-182245">
              <a:lnSpc>
                <a:spcPct val="100000"/>
              </a:lnSpc>
              <a:spcBef>
                <a:spcPts val="434"/>
              </a:spcBef>
              <a:buClr>
                <a:srgbClr val="DF752E"/>
              </a:buClr>
              <a:buSzPct val="58333"/>
              <a:buFont typeface="Wingdings"/>
              <a:buChar char=""/>
              <a:tabLst>
                <a:tab pos="560070" algn="l"/>
              </a:tabLst>
            </a:pPr>
            <a:r>
              <a:rPr sz="1800" dirty="0">
                <a:latin typeface="Carlito"/>
                <a:cs typeface="Carlito"/>
              </a:rPr>
              <a:t>Prototype</a:t>
            </a:r>
            <a:r>
              <a:rPr sz="1800" spc="-55" dirty="0">
                <a:latin typeface="Carlito"/>
                <a:cs typeface="Carlito"/>
              </a:rPr>
              <a:t> </a:t>
            </a:r>
            <a:r>
              <a:rPr sz="1800" dirty="0">
                <a:latin typeface="Carlito"/>
                <a:cs typeface="Carlito"/>
              </a:rPr>
              <a:t>can</a:t>
            </a:r>
            <a:r>
              <a:rPr sz="1800" spc="-40" dirty="0">
                <a:latin typeface="Carlito"/>
                <a:cs typeface="Carlito"/>
              </a:rPr>
              <a:t> </a:t>
            </a:r>
            <a:r>
              <a:rPr sz="1800" dirty="0">
                <a:latin typeface="Carlito"/>
                <a:cs typeface="Carlito"/>
              </a:rPr>
              <a:t>be</a:t>
            </a:r>
            <a:r>
              <a:rPr sz="1800" spc="-50" dirty="0">
                <a:latin typeface="Carlito"/>
                <a:cs typeface="Carlito"/>
              </a:rPr>
              <a:t> </a:t>
            </a:r>
            <a:r>
              <a:rPr sz="1800" dirty="0">
                <a:latin typeface="Carlito"/>
                <a:cs typeface="Carlito"/>
              </a:rPr>
              <a:t>used</a:t>
            </a:r>
            <a:r>
              <a:rPr sz="1800" spc="-45" dirty="0">
                <a:latin typeface="Carlito"/>
                <a:cs typeface="Carlito"/>
              </a:rPr>
              <a:t> </a:t>
            </a:r>
            <a:r>
              <a:rPr sz="1800" dirty="0">
                <a:latin typeface="Carlito"/>
                <a:cs typeface="Carlito"/>
              </a:rPr>
              <a:t>for</a:t>
            </a:r>
            <a:r>
              <a:rPr sz="1800" spc="-55" dirty="0">
                <a:latin typeface="Carlito"/>
                <a:cs typeface="Carlito"/>
              </a:rPr>
              <a:t> </a:t>
            </a:r>
            <a:r>
              <a:rPr sz="1800" dirty="0">
                <a:latin typeface="Carlito"/>
                <a:cs typeface="Carlito"/>
              </a:rPr>
              <a:t>limited</a:t>
            </a:r>
            <a:r>
              <a:rPr sz="1800" spc="-30" dirty="0">
                <a:latin typeface="Carlito"/>
                <a:cs typeface="Carlito"/>
              </a:rPr>
              <a:t> </a:t>
            </a:r>
            <a:r>
              <a:rPr sz="1800" spc="-10" dirty="0">
                <a:latin typeface="Carlito"/>
                <a:cs typeface="Carlito"/>
              </a:rPr>
              <a:t>testing</a:t>
            </a:r>
            <a:endParaRPr sz="1800" dirty="0">
              <a:latin typeface="Carlito"/>
              <a:cs typeface="Carlito"/>
            </a:endParaRPr>
          </a:p>
          <a:p>
            <a:pPr marL="560070" lvl="1" indent="-182245">
              <a:lnSpc>
                <a:spcPct val="100000"/>
              </a:lnSpc>
              <a:spcBef>
                <a:spcPts val="430"/>
              </a:spcBef>
              <a:buClr>
                <a:srgbClr val="DF752E"/>
              </a:buClr>
              <a:buSzPct val="58333"/>
              <a:buFont typeface="Wingdings"/>
              <a:buChar char=""/>
              <a:tabLst>
                <a:tab pos="560070" algn="l"/>
              </a:tabLst>
            </a:pPr>
            <a:r>
              <a:rPr sz="1800" dirty="0">
                <a:latin typeface="Carlito"/>
                <a:cs typeface="Carlito"/>
              </a:rPr>
              <a:t>prototype</a:t>
            </a:r>
            <a:r>
              <a:rPr sz="1800" spc="-55" dirty="0">
                <a:latin typeface="Carlito"/>
                <a:cs typeface="Carlito"/>
              </a:rPr>
              <a:t> </a:t>
            </a:r>
            <a:r>
              <a:rPr sz="1800" dirty="0">
                <a:latin typeface="Carlito"/>
                <a:cs typeface="Carlito"/>
              </a:rPr>
              <a:t>can</a:t>
            </a:r>
            <a:r>
              <a:rPr sz="1800" spc="-45" dirty="0">
                <a:latin typeface="Carlito"/>
                <a:cs typeface="Carlito"/>
              </a:rPr>
              <a:t> </a:t>
            </a:r>
            <a:r>
              <a:rPr sz="1800" dirty="0">
                <a:latin typeface="Carlito"/>
                <a:cs typeface="Carlito"/>
              </a:rPr>
              <a:t>consist</a:t>
            </a:r>
            <a:r>
              <a:rPr sz="1800" spc="-60" dirty="0">
                <a:latin typeface="Carlito"/>
                <a:cs typeface="Carlito"/>
              </a:rPr>
              <a:t> </a:t>
            </a:r>
            <a:r>
              <a:rPr sz="1800" dirty="0">
                <a:latin typeface="Carlito"/>
                <a:cs typeface="Carlito"/>
              </a:rPr>
              <a:t>in</a:t>
            </a:r>
            <a:r>
              <a:rPr sz="1800" spc="-40" dirty="0">
                <a:latin typeface="Carlito"/>
                <a:cs typeface="Carlito"/>
              </a:rPr>
              <a:t> </a:t>
            </a:r>
            <a:r>
              <a:rPr sz="1800" dirty="0">
                <a:latin typeface="Carlito"/>
                <a:cs typeface="Carlito"/>
              </a:rPr>
              <a:t>the</a:t>
            </a:r>
            <a:r>
              <a:rPr sz="1800" spc="-40" dirty="0">
                <a:latin typeface="Carlito"/>
                <a:cs typeface="Carlito"/>
              </a:rPr>
              <a:t> </a:t>
            </a:r>
            <a:r>
              <a:rPr sz="1800" dirty="0">
                <a:latin typeface="Carlito"/>
                <a:cs typeface="Carlito"/>
              </a:rPr>
              <a:t>manufacturing</a:t>
            </a:r>
            <a:r>
              <a:rPr sz="1800" spc="-40" dirty="0">
                <a:latin typeface="Carlito"/>
                <a:cs typeface="Carlito"/>
              </a:rPr>
              <a:t> </a:t>
            </a:r>
            <a:r>
              <a:rPr sz="1800" dirty="0">
                <a:latin typeface="Carlito"/>
                <a:cs typeface="Carlito"/>
              </a:rPr>
              <a:t>of</a:t>
            </a:r>
            <a:r>
              <a:rPr sz="1800" spc="-55" dirty="0">
                <a:latin typeface="Carlito"/>
                <a:cs typeface="Carlito"/>
              </a:rPr>
              <a:t> </a:t>
            </a:r>
            <a:r>
              <a:rPr sz="1800" dirty="0">
                <a:latin typeface="Carlito"/>
                <a:cs typeface="Carlito"/>
              </a:rPr>
              <a:t>the</a:t>
            </a:r>
            <a:r>
              <a:rPr sz="1800" spc="-40" dirty="0">
                <a:latin typeface="Carlito"/>
                <a:cs typeface="Carlito"/>
              </a:rPr>
              <a:t> </a:t>
            </a:r>
            <a:r>
              <a:rPr sz="1800" spc="-10" dirty="0">
                <a:latin typeface="Carlito"/>
                <a:cs typeface="Carlito"/>
              </a:rPr>
              <a:t>products</a:t>
            </a:r>
            <a:endParaRPr sz="1800" dirty="0">
              <a:latin typeface="Carlito"/>
              <a:cs typeface="Carlito"/>
            </a:endParaRPr>
          </a:p>
          <a:p>
            <a:pPr marL="560070" lvl="1" indent="-182245">
              <a:lnSpc>
                <a:spcPct val="100000"/>
              </a:lnSpc>
              <a:spcBef>
                <a:spcPts val="434"/>
              </a:spcBef>
              <a:buClr>
                <a:srgbClr val="DF752E"/>
              </a:buClr>
              <a:buSzPct val="58333"/>
              <a:buFont typeface="Wingdings"/>
              <a:buChar char=""/>
              <a:tabLst>
                <a:tab pos="560070" algn="l"/>
              </a:tabLst>
            </a:pPr>
            <a:r>
              <a:rPr sz="1800" dirty="0">
                <a:latin typeface="Carlito"/>
                <a:cs typeface="Carlito"/>
              </a:rPr>
              <a:t>3</a:t>
            </a:r>
            <a:r>
              <a:rPr sz="1800" spc="-30" dirty="0">
                <a:latin typeface="Carlito"/>
                <a:cs typeface="Carlito"/>
              </a:rPr>
              <a:t> </a:t>
            </a:r>
            <a:r>
              <a:rPr sz="1800" dirty="0">
                <a:latin typeface="Carlito"/>
                <a:cs typeface="Carlito"/>
              </a:rPr>
              <a:t>times</a:t>
            </a:r>
            <a:r>
              <a:rPr sz="1800" spc="-15" dirty="0">
                <a:latin typeface="Carlito"/>
                <a:cs typeface="Carlito"/>
              </a:rPr>
              <a:t> </a:t>
            </a:r>
            <a:r>
              <a:rPr sz="1800" dirty="0">
                <a:latin typeface="Carlito"/>
                <a:cs typeface="Carlito"/>
              </a:rPr>
              <a:t>complex</a:t>
            </a:r>
            <a:r>
              <a:rPr sz="1800" spc="-20" dirty="0">
                <a:latin typeface="Carlito"/>
                <a:cs typeface="Carlito"/>
              </a:rPr>
              <a:t> </a:t>
            </a:r>
            <a:r>
              <a:rPr sz="1800" dirty="0">
                <a:latin typeface="Carlito"/>
                <a:cs typeface="Carlito"/>
              </a:rPr>
              <a:t>as</a:t>
            </a:r>
            <a:r>
              <a:rPr sz="1800" spc="-35" dirty="0">
                <a:latin typeface="Carlito"/>
                <a:cs typeface="Carlito"/>
              </a:rPr>
              <a:t> </a:t>
            </a:r>
            <a:r>
              <a:rPr sz="1800" dirty="0">
                <a:latin typeface="Carlito"/>
                <a:cs typeface="Carlito"/>
              </a:rPr>
              <a:t>soft</a:t>
            </a:r>
            <a:r>
              <a:rPr sz="1800" spc="-30" dirty="0">
                <a:latin typeface="Carlito"/>
                <a:cs typeface="Carlito"/>
              </a:rPr>
              <a:t> </a:t>
            </a:r>
            <a:r>
              <a:rPr sz="1800" spc="-10" dirty="0">
                <a:latin typeface="Carlito"/>
                <a:cs typeface="Carlito"/>
              </a:rPr>
              <a:t>prototyping</a:t>
            </a:r>
            <a:endParaRPr sz="1800" dirty="0">
              <a:latin typeface="Carlito"/>
              <a:cs typeface="Carlito"/>
            </a:endParaRPr>
          </a:p>
        </p:txBody>
      </p:sp>
      <p:pic>
        <p:nvPicPr>
          <p:cNvPr id="4" name="object 4"/>
          <p:cNvPicPr/>
          <p:nvPr/>
        </p:nvPicPr>
        <p:blipFill>
          <a:blip r:embed="rId2" cstate="print"/>
          <a:stretch>
            <a:fillRect/>
          </a:stretch>
        </p:blipFill>
        <p:spPr>
          <a:xfrm>
            <a:off x="914400" y="3047999"/>
            <a:ext cx="6919065" cy="369840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8265">
              <a:lnSpc>
                <a:spcPts val="1650"/>
              </a:lnSpc>
            </a:pPr>
            <a:fld id="{81D60167-4931-47E6-BA6A-407CBD079E47}" type="slidenum">
              <a:rPr spc="-50" dirty="0"/>
              <a:t>4</a:t>
            </a:fld>
            <a:endParaRPr spc="-50" dirty="0"/>
          </a:p>
        </p:txBody>
      </p:sp>
    </p:spTree>
    <p:extLst>
      <p:ext uri="{BB962C8B-B14F-4D97-AF65-F5344CB8AC3E}">
        <p14:creationId xmlns:p14="http://schemas.microsoft.com/office/powerpoint/2010/main" val="2081374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39471" rIns="0" bIns="0" rtlCol="0">
            <a:spAutoFit/>
          </a:bodyPr>
          <a:lstStyle/>
          <a:p>
            <a:pPr marL="493395">
              <a:lnSpc>
                <a:spcPct val="100000"/>
              </a:lnSpc>
              <a:spcBef>
                <a:spcPts val="100"/>
              </a:spcBef>
            </a:pPr>
            <a:r>
              <a:rPr dirty="0">
                <a:latin typeface="Arial"/>
                <a:cs typeface="Arial"/>
              </a:rPr>
              <a:t>FDM:</a:t>
            </a:r>
            <a:r>
              <a:rPr spc="-20" dirty="0">
                <a:latin typeface="Arial"/>
                <a:cs typeface="Arial"/>
              </a:rPr>
              <a:t> </a:t>
            </a:r>
            <a:r>
              <a:rPr dirty="0">
                <a:latin typeface="Arial"/>
                <a:cs typeface="Arial"/>
              </a:rPr>
              <a:t>companies</a:t>
            </a:r>
            <a:r>
              <a:rPr spc="-15" dirty="0">
                <a:latin typeface="Arial"/>
                <a:cs typeface="Arial"/>
              </a:rPr>
              <a:t> </a:t>
            </a:r>
            <a:r>
              <a:rPr dirty="0">
                <a:latin typeface="Arial"/>
                <a:cs typeface="Arial"/>
              </a:rPr>
              <a:t>and</a:t>
            </a:r>
            <a:r>
              <a:rPr spc="-15" dirty="0">
                <a:latin typeface="Arial"/>
                <a:cs typeface="Arial"/>
              </a:rPr>
              <a:t> </a:t>
            </a:r>
            <a:r>
              <a:rPr spc="-10" dirty="0">
                <a:latin typeface="Arial"/>
                <a:cs typeface="Arial"/>
              </a:rPr>
              <a:t>applications</a:t>
            </a:r>
          </a:p>
        </p:txBody>
      </p:sp>
      <p:sp>
        <p:nvSpPr>
          <p:cNvPr id="3" name="object 3"/>
          <p:cNvSpPr txBox="1"/>
          <p:nvPr/>
        </p:nvSpPr>
        <p:spPr>
          <a:xfrm>
            <a:off x="728268" y="1433576"/>
            <a:ext cx="52203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FDM™</a:t>
            </a:r>
            <a:r>
              <a:rPr sz="1800" spc="-30" dirty="0">
                <a:latin typeface="Arial"/>
                <a:cs typeface="Arial"/>
              </a:rPr>
              <a:t> </a:t>
            </a:r>
            <a:r>
              <a:rPr sz="1800" dirty="0">
                <a:latin typeface="Arial"/>
                <a:cs typeface="Arial"/>
              </a:rPr>
              <a:t>is</a:t>
            </a:r>
            <a:r>
              <a:rPr sz="1800" spc="-30" dirty="0">
                <a:latin typeface="Arial"/>
                <a:cs typeface="Arial"/>
              </a:rPr>
              <a:t> </a:t>
            </a:r>
            <a:r>
              <a:rPr sz="1800" dirty="0">
                <a:latin typeface="Arial"/>
                <a:cs typeface="Arial"/>
              </a:rPr>
              <a:t>a</a:t>
            </a:r>
            <a:r>
              <a:rPr sz="1800" spc="-30" dirty="0">
                <a:latin typeface="Arial"/>
                <a:cs typeface="Arial"/>
              </a:rPr>
              <a:t> </a:t>
            </a:r>
            <a:r>
              <a:rPr sz="1800" dirty="0">
                <a:latin typeface="Arial"/>
                <a:cs typeface="Arial"/>
              </a:rPr>
              <a:t>patented</a:t>
            </a:r>
            <a:r>
              <a:rPr sz="1800" spc="-20" dirty="0">
                <a:latin typeface="Arial"/>
                <a:cs typeface="Arial"/>
              </a:rPr>
              <a:t> </a:t>
            </a:r>
            <a:r>
              <a:rPr sz="1800" dirty="0">
                <a:latin typeface="Arial"/>
                <a:cs typeface="Arial"/>
              </a:rPr>
              <a:t>technology</a:t>
            </a:r>
            <a:r>
              <a:rPr sz="1800" spc="-25" dirty="0">
                <a:latin typeface="Arial"/>
                <a:cs typeface="Arial"/>
              </a:rPr>
              <a:t> </a:t>
            </a:r>
            <a:r>
              <a:rPr sz="1800" dirty="0">
                <a:latin typeface="Arial"/>
                <a:cs typeface="Arial"/>
              </a:rPr>
              <a:t>of</a:t>
            </a:r>
            <a:r>
              <a:rPr sz="1800" spc="-30" dirty="0">
                <a:latin typeface="Arial"/>
                <a:cs typeface="Arial"/>
              </a:rPr>
              <a:t> </a:t>
            </a:r>
            <a:r>
              <a:rPr sz="1800" dirty="0">
                <a:latin typeface="Arial"/>
                <a:cs typeface="Arial"/>
              </a:rPr>
              <a:t>Stratasys™</a:t>
            </a:r>
            <a:r>
              <a:rPr sz="1800" spc="-5" dirty="0">
                <a:latin typeface="Arial"/>
                <a:cs typeface="Arial"/>
              </a:rPr>
              <a:t> </a:t>
            </a:r>
            <a:r>
              <a:rPr sz="1800" spc="-20" dirty="0">
                <a:latin typeface="Arial"/>
                <a:cs typeface="Arial"/>
              </a:rPr>
              <a:t>Inc.</a:t>
            </a:r>
            <a:endParaRPr sz="1800">
              <a:latin typeface="Arial"/>
              <a:cs typeface="Arial"/>
            </a:endParaRPr>
          </a:p>
        </p:txBody>
      </p:sp>
      <p:pic>
        <p:nvPicPr>
          <p:cNvPr id="4" name="object 4"/>
          <p:cNvPicPr/>
          <p:nvPr/>
        </p:nvPicPr>
        <p:blipFill>
          <a:blip r:embed="rId2" cstate="print"/>
          <a:stretch>
            <a:fillRect/>
          </a:stretch>
        </p:blipFill>
        <p:spPr>
          <a:xfrm>
            <a:off x="544068" y="4541518"/>
            <a:ext cx="2581656" cy="2212848"/>
          </a:xfrm>
          <a:prstGeom prst="rect">
            <a:avLst/>
          </a:prstGeom>
        </p:spPr>
      </p:pic>
      <p:sp>
        <p:nvSpPr>
          <p:cNvPr id="5" name="object 5"/>
          <p:cNvSpPr txBox="1"/>
          <p:nvPr/>
        </p:nvSpPr>
        <p:spPr>
          <a:xfrm>
            <a:off x="3281298" y="5828182"/>
            <a:ext cx="4569460" cy="57404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Monkey</a:t>
            </a:r>
            <a:r>
              <a:rPr sz="1800" b="1" spc="-50" dirty="0">
                <a:latin typeface="Arial"/>
                <a:cs typeface="Arial"/>
              </a:rPr>
              <a:t> </a:t>
            </a:r>
            <a:r>
              <a:rPr sz="1800" b="1" spc="-10" dirty="0">
                <a:latin typeface="Arial"/>
                <a:cs typeface="Arial"/>
              </a:rPr>
              <a:t>Cinquefoil</a:t>
            </a:r>
            <a:endParaRPr sz="1800">
              <a:latin typeface="Arial"/>
              <a:cs typeface="Arial"/>
            </a:endParaRPr>
          </a:p>
          <a:p>
            <a:pPr marL="12700">
              <a:lnSpc>
                <a:spcPct val="100000"/>
              </a:lnSpc>
            </a:pPr>
            <a:r>
              <a:rPr sz="1800" dirty="0">
                <a:latin typeface="Arial"/>
                <a:cs typeface="Arial"/>
              </a:rPr>
              <a:t>Designed</a:t>
            </a:r>
            <a:r>
              <a:rPr sz="1800" spc="-10" dirty="0">
                <a:latin typeface="Arial"/>
                <a:cs typeface="Arial"/>
              </a:rPr>
              <a:t> </a:t>
            </a:r>
            <a:r>
              <a:rPr sz="1800" dirty="0">
                <a:latin typeface="Arial"/>
                <a:cs typeface="Arial"/>
              </a:rPr>
              <a:t>by</a:t>
            </a:r>
            <a:r>
              <a:rPr sz="1800" spc="-25" dirty="0">
                <a:latin typeface="Arial"/>
                <a:cs typeface="Arial"/>
              </a:rPr>
              <a:t> </a:t>
            </a:r>
            <a:r>
              <a:rPr sz="1800" dirty="0">
                <a:latin typeface="Arial"/>
                <a:cs typeface="Arial"/>
              </a:rPr>
              <a:t>Prof</a:t>
            </a:r>
            <a:r>
              <a:rPr sz="1800" spc="-25" dirty="0">
                <a:latin typeface="Arial"/>
                <a:cs typeface="Arial"/>
              </a:rPr>
              <a:t> </a:t>
            </a:r>
            <a:r>
              <a:rPr sz="1800" dirty="0">
                <a:latin typeface="Arial"/>
                <a:cs typeface="Arial"/>
              </a:rPr>
              <a:t>Carlo</a:t>
            </a:r>
            <a:r>
              <a:rPr sz="1800" spc="-20" dirty="0">
                <a:latin typeface="Arial"/>
                <a:cs typeface="Arial"/>
              </a:rPr>
              <a:t> </a:t>
            </a:r>
            <a:r>
              <a:rPr sz="1800" dirty="0">
                <a:latin typeface="Arial"/>
                <a:cs typeface="Arial"/>
              </a:rPr>
              <a:t>Sequin,</a:t>
            </a:r>
            <a:r>
              <a:rPr sz="1800" spc="-10" dirty="0">
                <a:latin typeface="Arial"/>
                <a:cs typeface="Arial"/>
              </a:rPr>
              <a:t> </a:t>
            </a:r>
            <a:r>
              <a:rPr sz="1800" dirty="0">
                <a:latin typeface="Arial"/>
                <a:cs typeface="Arial"/>
              </a:rPr>
              <a:t>UC</a:t>
            </a:r>
            <a:r>
              <a:rPr sz="1800" spc="-35" dirty="0">
                <a:latin typeface="Arial"/>
                <a:cs typeface="Arial"/>
              </a:rPr>
              <a:t> </a:t>
            </a:r>
            <a:r>
              <a:rPr sz="1800" spc="-10" dirty="0">
                <a:latin typeface="Arial"/>
                <a:cs typeface="Arial"/>
              </a:rPr>
              <a:t>Berkeley</a:t>
            </a:r>
            <a:endParaRPr sz="1800">
              <a:latin typeface="Arial"/>
              <a:cs typeface="Arial"/>
            </a:endParaRPr>
          </a:p>
        </p:txBody>
      </p:sp>
      <p:sp>
        <p:nvSpPr>
          <p:cNvPr id="6" name="object 6"/>
          <p:cNvSpPr txBox="1"/>
          <p:nvPr/>
        </p:nvSpPr>
        <p:spPr>
          <a:xfrm>
            <a:off x="3281298" y="6376822"/>
            <a:ext cx="584073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5</a:t>
            </a:r>
            <a:r>
              <a:rPr sz="1800" spc="-25" dirty="0">
                <a:latin typeface="Arial"/>
                <a:cs typeface="Arial"/>
              </a:rPr>
              <a:t> </a:t>
            </a:r>
            <a:r>
              <a:rPr sz="1800" spc="-10" dirty="0">
                <a:latin typeface="Arial"/>
                <a:cs typeface="Arial"/>
              </a:rPr>
              <a:t>monkey-</a:t>
            </a:r>
            <a:r>
              <a:rPr sz="1800" dirty="0">
                <a:latin typeface="Arial"/>
                <a:cs typeface="Arial"/>
              </a:rPr>
              <a:t>saddles</a:t>
            </a:r>
            <a:r>
              <a:rPr sz="1800" spc="20" dirty="0">
                <a:latin typeface="Arial"/>
                <a:cs typeface="Arial"/>
              </a:rPr>
              <a:t> </a:t>
            </a:r>
            <a:r>
              <a:rPr sz="1800" dirty="0">
                <a:latin typeface="Arial"/>
                <a:cs typeface="Arial"/>
              </a:rPr>
              <a:t>closed</a:t>
            </a:r>
            <a:r>
              <a:rPr sz="1800" spc="-20" dirty="0">
                <a:latin typeface="Arial"/>
                <a:cs typeface="Arial"/>
              </a:rPr>
              <a:t> </a:t>
            </a:r>
            <a:r>
              <a:rPr sz="1800" dirty="0">
                <a:latin typeface="Arial"/>
                <a:cs typeface="Arial"/>
              </a:rPr>
              <a:t>into</a:t>
            </a:r>
            <a:r>
              <a:rPr sz="1800" spc="-15" dirty="0">
                <a:latin typeface="Arial"/>
                <a:cs typeface="Arial"/>
              </a:rPr>
              <a:t> </a:t>
            </a:r>
            <a:r>
              <a:rPr sz="1800" dirty="0">
                <a:latin typeface="Arial"/>
                <a:cs typeface="Arial"/>
              </a:rPr>
              <a:t>a</a:t>
            </a:r>
            <a:r>
              <a:rPr sz="1800" spc="-20" dirty="0">
                <a:latin typeface="Arial"/>
                <a:cs typeface="Arial"/>
              </a:rPr>
              <a:t> </a:t>
            </a:r>
            <a:r>
              <a:rPr sz="1800" dirty="0">
                <a:latin typeface="Arial"/>
                <a:cs typeface="Arial"/>
              </a:rPr>
              <a:t>single</a:t>
            </a:r>
            <a:r>
              <a:rPr sz="1800" spc="-20" dirty="0">
                <a:latin typeface="Arial"/>
                <a:cs typeface="Arial"/>
              </a:rPr>
              <a:t> </a:t>
            </a:r>
            <a:r>
              <a:rPr sz="1800" dirty="0">
                <a:latin typeface="Arial"/>
                <a:cs typeface="Arial"/>
              </a:rPr>
              <a:t>edged</a:t>
            </a:r>
            <a:r>
              <a:rPr sz="1800" spc="-20" dirty="0">
                <a:latin typeface="Arial"/>
                <a:cs typeface="Arial"/>
              </a:rPr>
              <a:t> </a:t>
            </a:r>
            <a:r>
              <a:rPr sz="1800" dirty="0">
                <a:latin typeface="Arial"/>
                <a:cs typeface="Arial"/>
              </a:rPr>
              <a:t>toroidal</a:t>
            </a:r>
            <a:r>
              <a:rPr sz="1800" spc="-10" dirty="0">
                <a:latin typeface="Arial"/>
                <a:cs typeface="Arial"/>
              </a:rPr>
              <a:t> </a:t>
            </a:r>
            <a:r>
              <a:rPr sz="1800" spc="-20" dirty="0">
                <a:latin typeface="Arial"/>
                <a:cs typeface="Arial"/>
              </a:rPr>
              <a:t>ring</a:t>
            </a:r>
            <a:endParaRPr sz="1800">
              <a:latin typeface="Arial"/>
              <a:cs typeface="Arial"/>
            </a:endParaRPr>
          </a:p>
        </p:txBody>
      </p:sp>
      <p:pic>
        <p:nvPicPr>
          <p:cNvPr id="7" name="object 7"/>
          <p:cNvPicPr/>
          <p:nvPr/>
        </p:nvPicPr>
        <p:blipFill>
          <a:blip r:embed="rId3" cstate="print"/>
          <a:stretch>
            <a:fillRect/>
          </a:stretch>
        </p:blipFill>
        <p:spPr>
          <a:xfrm>
            <a:off x="778001" y="2398264"/>
            <a:ext cx="1842515" cy="1860232"/>
          </a:xfrm>
          <a:prstGeom prst="rect">
            <a:avLst/>
          </a:prstGeom>
        </p:spPr>
      </p:pic>
      <p:sp>
        <p:nvSpPr>
          <p:cNvPr id="8" name="object 8"/>
          <p:cNvSpPr txBox="1"/>
          <p:nvPr/>
        </p:nvSpPr>
        <p:spPr>
          <a:xfrm>
            <a:off x="3392551" y="3134995"/>
            <a:ext cx="4895850" cy="574675"/>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a:cs typeface="Arial"/>
              </a:rPr>
              <a:t>Gear</a:t>
            </a:r>
            <a:r>
              <a:rPr sz="1800" b="1" spc="-10" dirty="0">
                <a:latin typeface="Arial"/>
                <a:cs typeface="Arial"/>
              </a:rPr>
              <a:t> assembly</a:t>
            </a:r>
            <a:endParaRPr sz="1800">
              <a:latin typeface="Arial"/>
              <a:cs typeface="Arial"/>
            </a:endParaRPr>
          </a:p>
          <a:p>
            <a:pPr marL="12700">
              <a:lnSpc>
                <a:spcPct val="100000"/>
              </a:lnSpc>
            </a:pPr>
            <a:r>
              <a:rPr sz="1800" spc="-50" dirty="0">
                <a:latin typeface="Arial"/>
                <a:cs typeface="Arial"/>
              </a:rPr>
              <a:t>Toy</a:t>
            </a:r>
            <a:r>
              <a:rPr sz="1800" spc="-65" dirty="0">
                <a:latin typeface="Arial"/>
                <a:cs typeface="Arial"/>
              </a:rPr>
              <a:t> </a:t>
            </a:r>
            <a:r>
              <a:rPr sz="1800" dirty="0">
                <a:latin typeface="Arial"/>
                <a:cs typeface="Arial"/>
              </a:rPr>
              <a:t>design</a:t>
            </a:r>
            <a:r>
              <a:rPr sz="1800" spc="-30" dirty="0">
                <a:latin typeface="Arial"/>
                <a:cs typeface="Arial"/>
              </a:rPr>
              <a:t> </a:t>
            </a:r>
            <a:r>
              <a:rPr sz="1800" dirty="0">
                <a:latin typeface="Arial"/>
                <a:cs typeface="Arial"/>
              </a:rPr>
              <a:t>using</a:t>
            </a:r>
            <a:r>
              <a:rPr sz="1800" spc="-35" dirty="0">
                <a:latin typeface="Arial"/>
                <a:cs typeface="Arial"/>
              </a:rPr>
              <a:t> </a:t>
            </a:r>
            <a:r>
              <a:rPr sz="1800" dirty="0">
                <a:latin typeface="Arial"/>
                <a:cs typeface="Arial"/>
              </a:rPr>
              <a:t>FDM</a:t>
            </a:r>
            <a:r>
              <a:rPr sz="1800" spc="-35" dirty="0">
                <a:latin typeface="Arial"/>
                <a:cs typeface="Arial"/>
              </a:rPr>
              <a:t> </a:t>
            </a:r>
            <a:r>
              <a:rPr sz="1800" dirty="0">
                <a:latin typeface="Arial"/>
                <a:cs typeface="Arial"/>
              </a:rPr>
              <a:t>models</a:t>
            </a:r>
            <a:r>
              <a:rPr sz="1800" spc="-35" dirty="0">
                <a:latin typeface="Arial"/>
                <a:cs typeface="Arial"/>
              </a:rPr>
              <a:t> </a:t>
            </a:r>
            <a:r>
              <a:rPr sz="1800" dirty="0">
                <a:latin typeface="Arial"/>
                <a:cs typeface="Arial"/>
              </a:rPr>
              <a:t>of</a:t>
            </a:r>
            <a:r>
              <a:rPr sz="1800" spc="-35" dirty="0">
                <a:latin typeface="Arial"/>
                <a:cs typeface="Arial"/>
              </a:rPr>
              <a:t> </a:t>
            </a:r>
            <a:r>
              <a:rPr sz="1800" dirty="0">
                <a:latin typeface="Arial"/>
                <a:cs typeface="Arial"/>
              </a:rPr>
              <a:t>different</a:t>
            </a:r>
            <a:r>
              <a:rPr sz="1800" spc="-35" dirty="0">
                <a:latin typeface="Arial"/>
                <a:cs typeface="Arial"/>
              </a:rPr>
              <a:t> </a:t>
            </a:r>
            <a:r>
              <a:rPr sz="1800" spc="-10" dirty="0">
                <a:latin typeface="Arial"/>
                <a:cs typeface="Arial"/>
              </a:rPr>
              <a:t>colors</a:t>
            </a:r>
            <a:endParaRPr sz="1800">
              <a:latin typeface="Arial"/>
              <a:cs typeface="Arial"/>
            </a:endParaRPr>
          </a:p>
        </p:txBody>
      </p:sp>
      <p:sp>
        <p:nvSpPr>
          <p:cNvPr id="9" name="object 9"/>
          <p:cNvSpPr txBox="1"/>
          <p:nvPr/>
        </p:nvSpPr>
        <p:spPr>
          <a:xfrm>
            <a:off x="8322691" y="5870549"/>
            <a:ext cx="224154" cy="239395"/>
          </a:xfrm>
          <a:prstGeom prst="rect">
            <a:avLst/>
          </a:prstGeom>
        </p:spPr>
        <p:txBody>
          <a:bodyPr vert="horz" wrap="square" lIns="0" tIns="12700" rIns="0" bIns="0" rtlCol="0">
            <a:spAutoFit/>
          </a:bodyPr>
          <a:lstStyle/>
          <a:p>
            <a:pPr marL="12700">
              <a:lnSpc>
                <a:spcPct val="100000"/>
              </a:lnSpc>
              <a:spcBef>
                <a:spcPts val="100"/>
              </a:spcBef>
            </a:pPr>
            <a:r>
              <a:rPr sz="1400" b="1" spc="-25" dirty="0">
                <a:solidFill>
                  <a:srgbClr val="FFFFFF"/>
                </a:solidFill>
                <a:latin typeface="Arial"/>
                <a:cs typeface="Arial"/>
              </a:rPr>
              <a:t>36</a:t>
            </a:r>
            <a:endParaRPr sz="14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850519"/>
            <a:ext cx="6127115" cy="482600"/>
          </a:xfrm>
          <a:prstGeom prst="rect">
            <a:avLst/>
          </a:prstGeom>
        </p:spPr>
        <p:txBody>
          <a:bodyPr vert="horz" wrap="square" lIns="0" tIns="12700" rIns="0" bIns="0" rtlCol="0">
            <a:spAutoFit/>
          </a:bodyPr>
          <a:lstStyle/>
          <a:p>
            <a:pPr marL="12700">
              <a:lnSpc>
                <a:spcPct val="100000"/>
              </a:lnSpc>
              <a:spcBef>
                <a:spcPts val="100"/>
              </a:spcBef>
            </a:pPr>
            <a:r>
              <a:rPr sz="3000" b="0" cap="small" dirty="0">
                <a:solidFill>
                  <a:srgbClr val="565F6C"/>
                </a:solidFill>
                <a:latin typeface="Arial"/>
                <a:cs typeface="Arial"/>
              </a:rPr>
              <a:t>Fused</a:t>
            </a:r>
            <a:r>
              <a:rPr sz="3000" b="0" cap="small" spc="110" dirty="0">
                <a:solidFill>
                  <a:srgbClr val="565F6C"/>
                </a:solidFill>
                <a:latin typeface="Arial"/>
                <a:cs typeface="Arial"/>
              </a:rPr>
              <a:t> </a:t>
            </a:r>
            <a:r>
              <a:rPr sz="3000" b="0" cap="small" dirty="0">
                <a:solidFill>
                  <a:srgbClr val="565F6C"/>
                </a:solidFill>
                <a:latin typeface="Arial"/>
                <a:cs typeface="Arial"/>
              </a:rPr>
              <a:t>Deposition</a:t>
            </a:r>
            <a:r>
              <a:rPr sz="3000" b="0" cap="small" spc="85" dirty="0">
                <a:solidFill>
                  <a:srgbClr val="565F6C"/>
                </a:solidFill>
                <a:latin typeface="Arial"/>
                <a:cs typeface="Arial"/>
              </a:rPr>
              <a:t> </a:t>
            </a:r>
            <a:r>
              <a:rPr sz="3000" b="0" cap="small" dirty="0">
                <a:solidFill>
                  <a:srgbClr val="565F6C"/>
                </a:solidFill>
                <a:latin typeface="Arial"/>
                <a:cs typeface="Arial"/>
              </a:rPr>
              <a:t>Modeling</a:t>
            </a:r>
            <a:r>
              <a:rPr sz="3000" b="0" cap="small" spc="105" dirty="0">
                <a:solidFill>
                  <a:srgbClr val="565F6C"/>
                </a:solidFill>
                <a:latin typeface="Arial"/>
                <a:cs typeface="Arial"/>
              </a:rPr>
              <a:t> </a:t>
            </a:r>
            <a:r>
              <a:rPr sz="3000" b="0" cap="small" spc="-50" dirty="0">
                <a:solidFill>
                  <a:srgbClr val="565F6C"/>
                </a:solidFill>
                <a:latin typeface="Arial"/>
                <a:cs typeface="Arial"/>
              </a:rPr>
              <a:t>(FDM)</a:t>
            </a:r>
            <a:endParaRPr sz="3000">
              <a:latin typeface="Arial"/>
              <a:cs typeface="Arial"/>
            </a:endParaRPr>
          </a:p>
        </p:txBody>
      </p:sp>
      <p:pic>
        <p:nvPicPr>
          <p:cNvPr id="3" name="object 3"/>
          <p:cNvPicPr/>
          <p:nvPr/>
        </p:nvPicPr>
        <p:blipFill>
          <a:blip r:embed="rId2" cstate="print"/>
          <a:stretch>
            <a:fillRect/>
          </a:stretch>
        </p:blipFill>
        <p:spPr>
          <a:xfrm>
            <a:off x="778706" y="2182616"/>
            <a:ext cx="3090786" cy="2821540"/>
          </a:xfrm>
          <a:prstGeom prst="rect">
            <a:avLst/>
          </a:prstGeom>
        </p:spPr>
      </p:pic>
      <p:pic>
        <p:nvPicPr>
          <p:cNvPr id="4" name="object 4"/>
          <p:cNvPicPr/>
          <p:nvPr/>
        </p:nvPicPr>
        <p:blipFill>
          <a:blip r:embed="rId3" cstate="print"/>
          <a:stretch>
            <a:fillRect/>
          </a:stretch>
        </p:blipFill>
        <p:spPr>
          <a:xfrm>
            <a:off x="4191000" y="1905000"/>
            <a:ext cx="4267200" cy="385572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41</a:t>
            </a:fld>
            <a:endParaRPr spc="-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48614" rIns="0" bIns="0" rtlCol="0">
            <a:spAutoFit/>
          </a:bodyPr>
          <a:lstStyle/>
          <a:p>
            <a:pPr marL="317500">
              <a:lnSpc>
                <a:spcPct val="100000"/>
              </a:lnSpc>
              <a:spcBef>
                <a:spcPts val="105"/>
              </a:spcBef>
            </a:pPr>
            <a:r>
              <a:rPr sz="3200" b="0" cap="small" dirty="0">
                <a:solidFill>
                  <a:srgbClr val="565F6C"/>
                </a:solidFill>
                <a:latin typeface="Arial"/>
                <a:cs typeface="Arial"/>
              </a:rPr>
              <a:t>Fused</a:t>
            </a:r>
            <a:r>
              <a:rPr sz="3200" b="0" cap="small" spc="175" dirty="0">
                <a:solidFill>
                  <a:srgbClr val="565F6C"/>
                </a:solidFill>
                <a:latin typeface="Arial"/>
                <a:cs typeface="Arial"/>
              </a:rPr>
              <a:t> </a:t>
            </a:r>
            <a:r>
              <a:rPr sz="3200" b="0" cap="small" dirty="0">
                <a:solidFill>
                  <a:srgbClr val="565F6C"/>
                </a:solidFill>
                <a:latin typeface="Arial"/>
                <a:cs typeface="Arial"/>
              </a:rPr>
              <a:t>Deposition</a:t>
            </a:r>
            <a:r>
              <a:rPr sz="3200" b="0" cap="small" spc="204" dirty="0">
                <a:solidFill>
                  <a:srgbClr val="565F6C"/>
                </a:solidFill>
                <a:latin typeface="Arial"/>
                <a:cs typeface="Arial"/>
              </a:rPr>
              <a:t> </a:t>
            </a:r>
            <a:r>
              <a:rPr sz="3200" b="0" cap="small" dirty="0">
                <a:solidFill>
                  <a:srgbClr val="565F6C"/>
                </a:solidFill>
                <a:latin typeface="Arial"/>
                <a:cs typeface="Arial"/>
              </a:rPr>
              <a:t>Modeling</a:t>
            </a:r>
            <a:r>
              <a:rPr sz="3200" b="0" cap="small" spc="204" dirty="0">
                <a:solidFill>
                  <a:srgbClr val="565F6C"/>
                </a:solidFill>
                <a:latin typeface="Arial"/>
                <a:cs typeface="Arial"/>
              </a:rPr>
              <a:t> </a:t>
            </a:r>
            <a:r>
              <a:rPr sz="3200" b="0" cap="small" spc="-75" dirty="0">
                <a:solidFill>
                  <a:srgbClr val="565F6C"/>
                </a:solidFill>
                <a:latin typeface="Arial"/>
                <a:cs typeface="Arial"/>
              </a:rPr>
              <a:t>(FDM)</a:t>
            </a:r>
            <a:endParaRPr sz="32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42</a:t>
            </a:fld>
            <a:endParaRPr spc="-25" dirty="0"/>
          </a:p>
        </p:txBody>
      </p:sp>
      <p:sp>
        <p:nvSpPr>
          <p:cNvPr id="3" name="object 3"/>
          <p:cNvSpPr txBox="1"/>
          <p:nvPr/>
        </p:nvSpPr>
        <p:spPr>
          <a:xfrm>
            <a:off x="307340" y="1283359"/>
            <a:ext cx="3665854" cy="3180715"/>
          </a:xfrm>
          <a:prstGeom prst="rect">
            <a:avLst/>
          </a:prstGeom>
        </p:spPr>
        <p:txBody>
          <a:bodyPr vert="horz" wrap="square" lIns="0" tIns="88265" rIns="0" bIns="0" rtlCol="0">
            <a:spAutoFit/>
          </a:bodyPr>
          <a:lstStyle/>
          <a:p>
            <a:pPr marL="286385" indent="-273685">
              <a:lnSpc>
                <a:spcPct val="100000"/>
              </a:lnSpc>
              <a:spcBef>
                <a:spcPts val="695"/>
              </a:spcBef>
              <a:buClr>
                <a:srgbClr val="FD8537"/>
              </a:buClr>
              <a:buSzPct val="69444"/>
              <a:buFont typeface="Wingdings"/>
              <a:buChar char=""/>
              <a:tabLst>
                <a:tab pos="286385" algn="l"/>
              </a:tabLst>
            </a:pPr>
            <a:r>
              <a:rPr sz="1800" spc="-10" dirty="0">
                <a:latin typeface="Carlito"/>
                <a:cs typeface="Carlito"/>
              </a:rPr>
              <a:t>Materials:</a:t>
            </a:r>
            <a:endParaRPr sz="1800">
              <a:latin typeface="Carlito"/>
              <a:cs typeface="Carlito"/>
            </a:endParaRPr>
          </a:p>
          <a:p>
            <a:pPr marL="286385">
              <a:lnSpc>
                <a:spcPct val="100000"/>
              </a:lnSpc>
              <a:spcBef>
                <a:spcPts val="600"/>
              </a:spcBef>
            </a:pPr>
            <a:r>
              <a:rPr sz="1800" spc="-20" dirty="0">
                <a:latin typeface="Carlito"/>
                <a:cs typeface="Carlito"/>
              </a:rPr>
              <a:t>ABS,</a:t>
            </a:r>
            <a:endParaRPr sz="1800">
              <a:latin typeface="Carlito"/>
              <a:cs typeface="Carlito"/>
            </a:endParaRPr>
          </a:p>
          <a:p>
            <a:pPr marL="274320" marR="861060" indent="12065">
              <a:lnSpc>
                <a:spcPct val="127800"/>
              </a:lnSpc>
              <a:spcBef>
                <a:spcPts val="5"/>
              </a:spcBef>
            </a:pPr>
            <a:r>
              <a:rPr sz="1800" spc="-10" dirty="0">
                <a:latin typeface="Carlito"/>
                <a:cs typeface="Carlito"/>
              </a:rPr>
              <a:t>Polycarbonate</a:t>
            </a:r>
            <a:r>
              <a:rPr sz="1800" spc="-80" dirty="0">
                <a:latin typeface="Carlito"/>
                <a:cs typeface="Carlito"/>
              </a:rPr>
              <a:t> </a:t>
            </a:r>
            <a:r>
              <a:rPr sz="1800" spc="-10" dirty="0">
                <a:latin typeface="Carlito"/>
                <a:cs typeface="Carlito"/>
              </a:rPr>
              <a:t>(PC), </a:t>
            </a:r>
            <a:r>
              <a:rPr sz="1800" dirty="0">
                <a:latin typeface="Carlito"/>
                <a:cs typeface="Carlito"/>
              </a:rPr>
              <a:t>Polyphenylsulfonen</a:t>
            </a:r>
            <a:r>
              <a:rPr sz="1800" spc="170" dirty="0">
                <a:latin typeface="Carlito"/>
                <a:cs typeface="Carlito"/>
              </a:rPr>
              <a:t> </a:t>
            </a:r>
            <a:r>
              <a:rPr sz="1800" spc="-10" dirty="0">
                <a:latin typeface="Carlito"/>
                <a:cs typeface="Carlito"/>
              </a:rPr>
              <a:t>(PPSF) Metals</a:t>
            </a:r>
            <a:endParaRPr sz="1800">
              <a:latin typeface="Carlito"/>
              <a:cs typeface="Carlito"/>
            </a:endParaRPr>
          </a:p>
          <a:p>
            <a:pPr>
              <a:lnSpc>
                <a:spcPct val="100000"/>
              </a:lnSpc>
              <a:spcBef>
                <a:spcPts val="1160"/>
              </a:spcBef>
            </a:pPr>
            <a:endParaRPr sz="1800">
              <a:latin typeface="Carlito"/>
              <a:cs typeface="Carlito"/>
            </a:endParaRPr>
          </a:p>
          <a:p>
            <a:pPr marL="286385" indent="-273685">
              <a:lnSpc>
                <a:spcPct val="100000"/>
              </a:lnSpc>
              <a:spcBef>
                <a:spcPts val="5"/>
              </a:spcBef>
              <a:buClr>
                <a:srgbClr val="FD8537"/>
              </a:buClr>
              <a:buSzPct val="69444"/>
              <a:buFont typeface="Wingdings"/>
              <a:buChar char=""/>
              <a:tabLst>
                <a:tab pos="286385" algn="l"/>
              </a:tabLst>
            </a:pPr>
            <a:r>
              <a:rPr sz="1800" dirty="0">
                <a:latin typeface="Carlito"/>
                <a:cs typeface="Carlito"/>
              </a:rPr>
              <a:t>Layer</a:t>
            </a:r>
            <a:r>
              <a:rPr sz="1800" spc="-20" dirty="0">
                <a:latin typeface="Carlito"/>
                <a:cs typeface="Carlito"/>
              </a:rPr>
              <a:t> </a:t>
            </a:r>
            <a:r>
              <a:rPr sz="1800" spc="-10" dirty="0">
                <a:latin typeface="Carlito"/>
                <a:cs typeface="Carlito"/>
              </a:rPr>
              <a:t>thickness(mm) </a:t>
            </a:r>
            <a:r>
              <a:rPr sz="1800" dirty="0">
                <a:latin typeface="Carlito"/>
                <a:cs typeface="Carlito"/>
              </a:rPr>
              <a:t>-</a:t>
            </a:r>
            <a:r>
              <a:rPr sz="1800" spc="-30" dirty="0">
                <a:latin typeface="Carlito"/>
                <a:cs typeface="Carlito"/>
              </a:rPr>
              <a:t> </a:t>
            </a:r>
            <a:r>
              <a:rPr sz="1800" spc="-10" dirty="0">
                <a:latin typeface="Carlito"/>
                <a:cs typeface="Carlito"/>
              </a:rPr>
              <a:t>~0.05(FDM);</a:t>
            </a:r>
            <a:endParaRPr sz="1800">
              <a:latin typeface="Carlito"/>
              <a:cs typeface="Carlito"/>
            </a:endParaRPr>
          </a:p>
          <a:p>
            <a:pPr>
              <a:lnSpc>
                <a:spcPct val="100000"/>
              </a:lnSpc>
              <a:spcBef>
                <a:spcPts val="1160"/>
              </a:spcBef>
              <a:buClr>
                <a:srgbClr val="FD8537"/>
              </a:buClr>
              <a:buFont typeface="Wingdings"/>
              <a:buChar char=""/>
            </a:pPr>
            <a:endParaRPr sz="1800">
              <a:latin typeface="Carlito"/>
              <a:cs typeface="Carlito"/>
            </a:endParaRPr>
          </a:p>
          <a:p>
            <a:pPr marL="286385" indent="-273685">
              <a:lnSpc>
                <a:spcPct val="100000"/>
              </a:lnSpc>
              <a:buClr>
                <a:srgbClr val="FD8537"/>
              </a:buClr>
              <a:buSzPct val="69444"/>
              <a:buFont typeface="Wingdings"/>
              <a:buChar char=""/>
              <a:tabLst>
                <a:tab pos="286385" algn="l"/>
              </a:tabLst>
            </a:pPr>
            <a:r>
              <a:rPr sz="1800" spc="-10" dirty="0">
                <a:latin typeface="Carlito"/>
                <a:cs typeface="Carlito"/>
              </a:rPr>
              <a:t>Accuracy(mm)</a:t>
            </a:r>
            <a:r>
              <a:rPr sz="1800" spc="10" dirty="0">
                <a:latin typeface="Carlito"/>
                <a:cs typeface="Carlito"/>
              </a:rPr>
              <a:t> </a:t>
            </a:r>
            <a:r>
              <a:rPr sz="1800" dirty="0">
                <a:latin typeface="Carlito"/>
                <a:cs typeface="Carlito"/>
              </a:rPr>
              <a:t>- 0.127</a:t>
            </a:r>
            <a:r>
              <a:rPr sz="1800" spc="-10" dirty="0">
                <a:latin typeface="Carlito"/>
                <a:cs typeface="Carlito"/>
              </a:rPr>
              <a:t> </a:t>
            </a:r>
            <a:r>
              <a:rPr sz="1800" dirty="0">
                <a:latin typeface="Carlito"/>
                <a:cs typeface="Carlito"/>
              </a:rPr>
              <a:t>-</a:t>
            </a:r>
            <a:r>
              <a:rPr sz="1800" spc="-10" dirty="0">
                <a:latin typeface="Carlito"/>
                <a:cs typeface="Carlito"/>
              </a:rPr>
              <a:t> 0.254(FDM);</a:t>
            </a:r>
            <a:endParaRPr sz="1800">
              <a:latin typeface="Carlito"/>
              <a:cs typeface="Carli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6210" rIns="0" bIns="0" rtlCol="0">
            <a:spAutoFit/>
          </a:bodyPr>
          <a:lstStyle/>
          <a:p>
            <a:pPr marL="241300">
              <a:lnSpc>
                <a:spcPct val="100000"/>
              </a:lnSpc>
              <a:spcBef>
                <a:spcPts val="100"/>
              </a:spcBef>
            </a:pPr>
            <a:r>
              <a:rPr sz="3000" b="0" cap="small" dirty="0">
                <a:solidFill>
                  <a:srgbClr val="565F6C"/>
                </a:solidFill>
                <a:latin typeface="Arial"/>
                <a:cs typeface="Arial"/>
              </a:rPr>
              <a:t>Selective</a:t>
            </a:r>
            <a:r>
              <a:rPr sz="3000" b="0" cap="small" spc="114" dirty="0">
                <a:solidFill>
                  <a:srgbClr val="565F6C"/>
                </a:solidFill>
                <a:latin typeface="Arial"/>
                <a:cs typeface="Arial"/>
              </a:rPr>
              <a:t> </a:t>
            </a:r>
            <a:r>
              <a:rPr sz="3000" b="0" cap="small" dirty="0">
                <a:solidFill>
                  <a:srgbClr val="565F6C"/>
                </a:solidFill>
                <a:latin typeface="Arial"/>
                <a:cs typeface="Arial"/>
              </a:rPr>
              <a:t>Laser</a:t>
            </a:r>
            <a:r>
              <a:rPr sz="3000" b="0" cap="small" spc="120" dirty="0">
                <a:solidFill>
                  <a:srgbClr val="565F6C"/>
                </a:solidFill>
                <a:latin typeface="Arial"/>
                <a:cs typeface="Arial"/>
              </a:rPr>
              <a:t> </a:t>
            </a:r>
            <a:r>
              <a:rPr sz="3000" b="0" cap="small" dirty="0">
                <a:solidFill>
                  <a:srgbClr val="565F6C"/>
                </a:solidFill>
                <a:latin typeface="Arial"/>
                <a:cs typeface="Arial"/>
              </a:rPr>
              <a:t>Sintering</a:t>
            </a:r>
            <a:r>
              <a:rPr sz="3000" b="0" cap="small" spc="120" dirty="0">
                <a:solidFill>
                  <a:srgbClr val="565F6C"/>
                </a:solidFill>
                <a:latin typeface="Arial"/>
                <a:cs typeface="Arial"/>
              </a:rPr>
              <a:t> </a:t>
            </a:r>
            <a:r>
              <a:rPr sz="3000" b="0" cap="small" spc="-60" dirty="0">
                <a:solidFill>
                  <a:srgbClr val="565F6C"/>
                </a:solidFill>
                <a:latin typeface="Arial"/>
                <a:cs typeface="Arial"/>
              </a:rPr>
              <a:t>(SLS)</a:t>
            </a:r>
            <a:endParaRPr sz="30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43</a:t>
            </a:fld>
            <a:endParaRPr spc="-25" dirty="0"/>
          </a:p>
        </p:txBody>
      </p:sp>
      <p:sp>
        <p:nvSpPr>
          <p:cNvPr id="3" name="object 3"/>
          <p:cNvSpPr txBox="1"/>
          <p:nvPr/>
        </p:nvSpPr>
        <p:spPr>
          <a:xfrm>
            <a:off x="764540" y="1170178"/>
            <a:ext cx="7333615" cy="4202430"/>
          </a:xfrm>
          <a:prstGeom prst="rect">
            <a:avLst/>
          </a:prstGeom>
        </p:spPr>
        <p:txBody>
          <a:bodyPr vert="horz" wrap="square" lIns="0" tIns="12700" rIns="0" bIns="0" rtlCol="0">
            <a:spAutoFit/>
          </a:bodyPr>
          <a:lstStyle/>
          <a:p>
            <a:pPr marL="287020" indent="-274320">
              <a:lnSpc>
                <a:spcPct val="100000"/>
              </a:lnSpc>
              <a:spcBef>
                <a:spcPts val="100"/>
              </a:spcBef>
              <a:buClr>
                <a:srgbClr val="FD8537"/>
              </a:buClr>
              <a:buSzPct val="69444"/>
              <a:buFont typeface="Wingdings"/>
              <a:buChar char=""/>
              <a:tabLst>
                <a:tab pos="287020" algn="l"/>
              </a:tabLst>
            </a:pPr>
            <a:r>
              <a:rPr sz="1800" dirty="0">
                <a:latin typeface="Arial"/>
                <a:cs typeface="Arial"/>
              </a:rPr>
              <a:t>Uses</a:t>
            </a:r>
            <a:r>
              <a:rPr sz="1800" spc="-35" dirty="0">
                <a:latin typeface="Arial"/>
                <a:cs typeface="Arial"/>
              </a:rPr>
              <a:t> </a:t>
            </a:r>
            <a:r>
              <a:rPr sz="1800" dirty="0">
                <a:latin typeface="Arial"/>
                <a:cs typeface="Arial"/>
              </a:rPr>
              <a:t>a</a:t>
            </a:r>
            <a:r>
              <a:rPr sz="1800" spc="-30" dirty="0">
                <a:latin typeface="Arial"/>
                <a:cs typeface="Arial"/>
              </a:rPr>
              <a:t> </a:t>
            </a:r>
            <a:r>
              <a:rPr sz="1800" dirty="0">
                <a:latin typeface="Arial"/>
                <a:cs typeface="Arial"/>
              </a:rPr>
              <a:t>high</a:t>
            </a:r>
            <a:r>
              <a:rPr sz="1800" spc="-30" dirty="0">
                <a:latin typeface="Arial"/>
                <a:cs typeface="Arial"/>
              </a:rPr>
              <a:t> </a:t>
            </a:r>
            <a:r>
              <a:rPr sz="1800" dirty="0">
                <a:latin typeface="Arial"/>
                <a:cs typeface="Arial"/>
              </a:rPr>
              <a:t>power</a:t>
            </a:r>
            <a:r>
              <a:rPr sz="1800" spc="10" dirty="0">
                <a:latin typeface="Arial"/>
                <a:cs typeface="Arial"/>
              </a:rPr>
              <a:t> </a:t>
            </a:r>
            <a:r>
              <a:rPr sz="1800" dirty="0">
                <a:latin typeface="Arial"/>
                <a:cs typeface="Arial"/>
              </a:rPr>
              <a:t>laser</a:t>
            </a:r>
            <a:r>
              <a:rPr sz="1800" spc="-25" dirty="0">
                <a:latin typeface="Arial"/>
                <a:cs typeface="Arial"/>
              </a:rPr>
              <a:t> </a:t>
            </a:r>
            <a:r>
              <a:rPr sz="1800" dirty="0">
                <a:latin typeface="Arial"/>
                <a:cs typeface="Arial"/>
              </a:rPr>
              <a:t>and</a:t>
            </a:r>
            <a:r>
              <a:rPr sz="1800" spc="-30" dirty="0">
                <a:latin typeface="Arial"/>
                <a:cs typeface="Arial"/>
              </a:rPr>
              <a:t> </a:t>
            </a:r>
            <a:r>
              <a:rPr sz="1800" dirty="0">
                <a:latin typeface="Arial"/>
                <a:cs typeface="Arial"/>
              </a:rPr>
              <a:t>powdered</a:t>
            </a:r>
            <a:r>
              <a:rPr sz="1800" spc="15" dirty="0">
                <a:latin typeface="Arial"/>
                <a:cs typeface="Arial"/>
              </a:rPr>
              <a:t> </a:t>
            </a:r>
            <a:r>
              <a:rPr sz="1800" spc="-10" dirty="0">
                <a:latin typeface="Arial"/>
                <a:cs typeface="Arial"/>
              </a:rPr>
              <a:t>materials.</a:t>
            </a:r>
            <a:endParaRPr sz="1800">
              <a:latin typeface="Arial"/>
              <a:cs typeface="Arial"/>
            </a:endParaRPr>
          </a:p>
          <a:p>
            <a:pPr>
              <a:lnSpc>
                <a:spcPct val="100000"/>
              </a:lnSpc>
              <a:spcBef>
                <a:spcPts val="1290"/>
              </a:spcBef>
              <a:buClr>
                <a:srgbClr val="FD8537"/>
              </a:buClr>
              <a:buFont typeface="Wingdings"/>
              <a:buChar char=""/>
            </a:pPr>
            <a:endParaRPr sz="1800">
              <a:latin typeface="Arial"/>
              <a:cs typeface="Arial"/>
            </a:endParaRPr>
          </a:p>
          <a:p>
            <a:pPr marL="287020" indent="-274320">
              <a:lnSpc>
                <a:spcPct val="100000"/>
              </a:lnSpc>
              <a:buClr>
                <a:srgbClr val="FD8537"/>
              </a:buClr>
              <a:buSzPct val="69444"/>
              <a:buFont typeface="Wingdings"/>
              <a:buChar char=""/>
              <a:tabLst>
                <a:tab pos="287020" algn="l"/>
              </a:tabLst>
            </a:pPr>
            <a:r>
              <a:rPr sz="1800" dirty="0">
                <a:latin typeface="Arial"/>
                <a:cs typeface="Arial"/>
              </a:rPr>
              <a:t>A</a:t>
            </a:r>
            <a:r>
              <a:rPr sz="1800" spc="-135" dirty="0">
                <a:latin typeface="Arial"/>
                <a:cs typeface="Arial"/>
              </a:rPr>
              <a:t> </a:t>
            </a:r>
            <a:r>
              <a:rPr sz="1800" dirty="0">
                <a:latin typeface="Arial"/>
                <a:cs typeface="Arial"/>
              </a:rPr>
              <a:t>wide variety</a:t>
            </a:r>
            <a:r>
              <a:rPr sz="1800" spc="-15" dirty="0">
                <a:latin typeface="Arial"/>
                <a:cs typeface="Arial"/>
              </a:rPr>
              <a:t> </a:t>
            </a:r>
            <a:r>
              <a:rPr sz="1800" dirty="0">
                <a:latin typeface="Arial"/>
                <a:cs typeface="Arial"/>
              </a:rPr>
              <a:t>of</a:t>
            </a:r>
            <a:r>
              <a:rPr sz="1800" spc="-30" dirty="0">
                <a:latin typeface="Arial"/>
                <a:cs typeface="Arial"/>
              </a:rPr>
              <a:t> </a:t>
            </a:r>
            <a:r>
              <a:rPr sz="1800" dirty="0">
                <a:latin typeface="Arial"/>
                <a:cs typeface="Arial"/>
              </a:rPr>
              <a:t>materials</a:t>
            </a:r>
            <a:r>
              <a:rPr sz="1800" spc="-25" dirty="0">
                <a:latin typeface="Arial"/>
                <a:cs typeface="Arial"/>
              </a:rPr>
              <a:t> </a:t>
            </a:r>
            <a:r>
              <a:rPr sz="1800" dirty="0">
                <a:latin typeface="Arial"/>
                <a:cs typeface="Arial"/>
              </a:rPr>
              <a:t>can</a:t>
            </a:r>
            <a:r>
              <a:rPr sz="1800" spc="-25" dirty="0">
                <a:latin typeface="Arial"/>
                <a:cs typeface="Arial"/>
              </a:rPr>
              <a:t> </a:t>
            </a:r>
            <a:r>
              <a:rPr sz="1800" dirty="0">
                <a:latin typeface="Arial"/>
                <a:cs typeface="Arial"/>
              </a:rPr>
              <a:t>be</a:t>
            </a:r>
            <a:r>
              <a:rPr sz="1800" spc="-30" dirty="0">
                <a:latin typeface="Arial"/>
                <a:cs typeface="Arial"/>
              </a:rPr>
              <a:t> </a:t>
            </a:r>
            <a:r>
              <a:rPr sz="1800" dirty="0">
                <a:latin typeface="Arial"/>
                <a:cs typeface="Arial"/>
              </a:rPr>
              <a:t>used,</a:t>
            </a:r>
            <a:r>
              <a:rPr sz="1800" spc="-30" dirty="0">
                <a:latin typeface="Arial"/>
                <a:cs typeface="Arial"/>
              </a:rPr>
              <a:t> </a:t>
            </a:r>
            <a:r>
              <a:rPr sz="1800" dirty="0">
                <a:latin typeface="Arial"/>
                <a:cs typeface="Arial"/>
              </a:rPr>
              <a:t>ranging</a:t>
            </a:r>
            <a:r>
              <a:rPr sz="1800" spc="-10" dirty="0">
                <a:latin typeface="Arial"/>
                <a:cs typeface="Arial"/>
              </a:rPr>
              <a:t> </a:t>
            </a:r>
            <a:r>
              <a:rPr sz="1800" dirty="0">
                <a:latin typeface="Arial"/>
                <a:cs typeface="Arial"/>
              </a:rPr>
              <a:t>from</a:t>
            </a:r>
            <a:r>
              <a:rPr sz="1800" spc="-25" dirty="0">
                <a:latin typeface="Arial"/>
                <a:cs typeface="Arial"/>
              </a:rPr>
              <a:t> </a:t>
            </a:r>
            <a:r>
              <a:rPr sz="1800" spc="-10" dirty="0">
                <a:latin typeface="Arial"/>
                <a:cs typeface="Arial"/>
              </a:rPr>
              <a:t>thermoplastic</a:t>
            </a:r>
            <a:endParaRPr sz="1800">
              <a:latin typeface="Arial"/>
              <a:cs typeface="Arial"/>
            </a:endParaRPr>
          </a:p>
          <a:p>
            <a:pPr marL="287020">
              <a:lnSpc>
                <a:spcPct val="100000"/>
              </a:lnSpc>
            </a:pPr>
            <a:r>
              <a:rPr sz="1800" dirty="0">
                <a:latin typeface="Arial"/>
                <a:cs typeface="Arial"/>
              </a:rPr>
              <a:t>polymers, such</a:t>
            </a:r>
            <a:r>
              <a:rPr sz="1800" spc="-40" dirty="0">
                <a:latin typeface="Arial"/>
                <a:cs typeface="Arial"/>
              </a:rPr>
              <a:t> </a:t>
            </a:r>
            <a:r>
              <a:rPr sz="1800" dirty="0">
                <a:latin typeface="Arial"/>
                <a:cs typeface="Arial"/>
              </a:rPr>
              <a:t>as</a:t>
            </a:r>
            <a:r>
              <a:rPr sz="1800" spc="-30" dirty="0">
                <a:latin typeface="Arial"/>
                <a:cs typeface="Arial"/>
              </a:rPr>
              <a:t> </a:t>
            </a:r>
            <a:r>
              <a:rPr sz="1800" dirty="0">
                <a:latin typeface="Arial"/>
                <a:cs typeface="Arial"/>
              </a:rPr>
              <a:t>nylon</a:t>
            </a:r>
            <a:r>
              <a:rPr sz="1800" spc="-5" dirty="0">
                <a:latin typeface="Arial"/>
                <a:cs typeface="Arial"/>
              </a:rPr>
              <a:t> </a:t>
            </a:r>
            <a:r>
              <a:rPr sz="1800" dirty="0">
                <a:latin typeface="Arial"/>
                <a:cs typeface="Arial"/>
              </a:rPr>
              <a:t>and</a:t>
            </a:r>
            <a:r>
              <a:rPr sz="1800" spc="-25" dirty="0">
                <a:latin typeface="Arial"/>
                <a:cs typeface="Arial"/>
              </a:rPr>
              <a:t> </a:t>
            </a:r>
            <a:r>
              <a:rPr sz="1800" dirty="0">
                <a:latin typeface="Arial"/>
                <a:cs typeface="Arial"/>
              </a:rPr>
              <a:t>polystyrene,</a:t>
            </a:r>
            <a:r>
              <a:rPr sz="1800" spc="25" dirty="0">
                <a:latin typeface="Arial"/>
                <a:cs typeface="Arial"/>
              </a:rPr>
              <a:t> </a:t>
            </a:r>
            <a:r>
              <a:rPr sz="1800" dirty="0">
                <a:latin typeface="Arial"/>
                <a:cs typeface="Arial"/>
              </a:rPr>
              <a:t>to</a:t>
            </a:r>
            <a:r>
              <a:rPr sz="1800" spc="-40" dirty="0">
                <a:latin typeface="Arial"/>
                <a:cs typeface="Arial"/>
              </a:rPr>
              <a:t> </a:t>
            </a:r>
            <a:r>
              <a:rPr sz="1800" dirty="0">
                <a:latin typeface="Arial"/>
                <a:cs typeface="Arial"/>
              </a:rPr>
              <a:t>some</a:t>
            </a:r>
            <a:r>
              <a:rPr sz="1800" spc="-25" dirty="0">
                <a:latin typeface="Arial"/>
                <a:cs typeface="Arial"/>
              </a:rPr>
              <a:t> </a:t>
            </a:r>
            <a:r>
              <a:rPr sz="1800" spc="-10" dirty="0">
                <a:latin typeface="Arial"/>
                <a:cs typeface="Arial"/>
              </a:rPr>
              <a:t>metals.</a:t>
            </a:r>
            <a:endParaRPr sz="1800">
              <a:latin typeface="Arial"/>
              <a:cs typeface="Arial"/>
            </a:endParaRPr>
          </a:p>
          <a:p>
            <a:pPr>
              <a:lnSpc>
                <a:spcPct val="100000"/>
              </a:lnSpc>
              <a:spcBef>
                <a:spcPts val="1290"/>
              </a:spcBef>
            </a:pPr>
            <a:endParaRPr sz="1800">
              <a:latin typeface="Arial"/>
              <a:cs typeface="Arial"/>
            </a:endParaRPr>
          </a:p>
          <a:p>
            <a:pPr marL="287020" indent="-274320">
              <a:lnSpc>
                <a:spcPct val="100000"/>
              </a:lnSpc>
              <a:buClr>
                <a:srgbClr val="FD8537"/>
              </a:buClr>
              <a:buSzPct val="69444"/>
              <a:buFont typeface="Wingdings"/>
              <a:buChar char=""/>
              <a:tabLst>
                <a:tab pos="287020" algn="l"/>
              </a:tabLst>
            </a:pPr>
            <a:r>
              <a:rPr sz="1800" dirty="0">
                <a:latin typeface="Arial"/>
                <a:cs typeface="Arial"/>
              </a:rPr>
              <a:t>3D</a:t>
            </a:r>
            <a:r>
              <a:rPr sz="1800" spc="-45" dirty="0">
                <a:latin typeface="Arial"/>
                <a:cs typeface="Arial"/>
              </a:rPr>
              <a:t> </a:t>
            </a:r>
            <a:r>
              <a:rPr sz="1800" dirty="0">
                <a:latin typeface="Arial"/>
                <a:cs typeface="Arial"/>
              </a:rPr>
              <a:t>parts</a:t>
            </a:r>
            <a:r>
              <a:rPr sz="1800" spc="-20" dirty="0">
                <a:latin typeface="Arial"/>
                <a:cs typeface="Arial"/>
              </a:rPr>
              <a:t> </a:t>
            </a:r>
            <a:r>
              <a:rPr sz="1800" dirty="0">
                <a:latin typeface="Arial"/>
                <a:cs typeface="Arial"/>
              </a:rPr>
              <a:t>are</a:t>
            </a:r>
            <a:r>
              <a:rPr sz="1800" spc="-15" dirty="0">
                <a:latin typeface="Arial"/>
                <a:cs typeface="Arial"/>
              </a:rPr>
              <a:t> </a:t>
            </a:r>
            <a:r>
              <a:rPr sz="1800" dirty="0">
                <a:latin typeface="Arial"/>
                <a:cs typeface="Arial"/>
              </a:rPr>
              <a:t>produced</a:t>
            </a:r>
            <a:r>
              <a:rPr sz="1800" spc="-20" dirty="0">
                <a:latin typeface="Arial"/>
                <a:cs typeface="Arial"/>
              </a:rPr>
              <a:t> </a:t>
            </a:r>
            <a:r>
              <a:rPr sz="1800" dirty="0">
                <a:latin typeface="Arial"/>
                <a:cs typeface="Arial"/>
              </a:rPr>
              <a:t>by</a:t>
            </a:r>
            <a:r>
              <a:rPr sz="1800" spc="-30" dirty="0">
                <a:latin typeface="Arial"/>
                <a:cs typeface="Arial"/>
              </a:rPr>
              <a:t> </a:t>
            </a:r>
            <a:r>
              <a:rPr sz="1800" dirty="0">
                <a:latin typeface="Arial"/>
                <a:cs typeface="Arial"/>
              </a:rPr>
              <a:t>fusing</a:t>
            </a:r>
            <a:r>
              <a:rPr sz="1800" spc="-15" dirty="0">
                <a:latin typeface="Arial"/>
                <a:cs typeface="Arial"/>
              </a:rPr>
              <a:t> </a:t>
            </a:r>
            <a:r>
              <a:rPr sz="1800" dirty="0">
                <a:latin typeface="Arial"/>
                <a:cs typeface="Arial"/>
              </a:rPr>
              <a:t>a</a:t>
            </a:r>
            <a:r>
              <a:rPr sz="1800" spc="-25" dirty="0">
                <a:latin typeface="Arial"/>
                <a:cs typeface="Arial"/>
              </a:rPr>
              <a:t> </a:t>
            </a:r>
            <a:r>
              <a:rPr sz="1800" dirty="0">
                <a:latin typeface="Arial"/>
                <a:cs typeface="Arial"/>
              </a:rPr>
              <a:t>thin</a:t>
            </a:r>
            <a:r>
              <a:rPr sz="1800" spc="-25" dirty="0">
                <a:latin typeface="Arial"/>
                <a:cs typeface="Arial"/>
              </a:rPr>
              <a:t> </a:t>
            </a:r>
            <a:r>
              <a:rPr sz="1800" dirty="0">
                <a:latin typeface="Arial"/>
                <a:cs typeface="Arial"/>
              </a:rPr>
              <a:t>slice</a:t>
            </a:r>
            <a:r>
              <a:rPr sz="1800" spc="-15" dirty="0">
                <a:latin typeface="Arial"/>
                <a:cs typeface="Arial"/>
              </a:rPr>
              <a:t> </a:t>
            </a:r>
            <a:r>
              <a:rPr sz="1800" dirty="0">
                <a:latin typeface="Arial"/>
                <a:cs typeface="Arial"/>
              </a:rPr>
              <a:t>of</a:t>
            </a:r>
            <a:r>
              <a:rPr sz="1800" spc="-25" dirty="0">
                <a:latin typeface="Arial"/>
                <a:cs typeface="Arial"/>
              </a:rPr>
              <a:t> </a:t>
            </a:r>
            <a:r>
              <a:rPr sz="1800" dirty="0">
                <a:latin typeface="Arial"/>
                <a:cs typeface="Arial"/>
              </a:rPr>
              <a:t>the</a:t>
            </a:r>
            <a:r>
              <a:rPr sz="1800" spc="-30" dirty="0">
                <a:latin typeface="Arial"/>
                <a:cs typeface="Arial"/>
              </a:rPr>
              <a:t> </a:t>
            </a:r>
            <a:r>
              <a:rPr sz="1800" dirty="0">
                <a:latin typeface="Arial"/>
                <a:cs typeface="Arial"/>
              </a:rPr>
              <a:t>powdered</a:t>
            </a:r>
            <a:r>
              <a:rPr sz="1800" spc="25" dirty="0">
                <a:latin typeface="Arial"/>
                <a:cs typeface="Arial"/>
              </a:rPr>
              <a:t> </a:t>
            </a:r>
            <a:r>
              <a:rPr sz="1800" spc="-10" dirty="0">
                <a:latin typeface="Arial"/>
                <a:cs typeface="Arial"/>
              </a:rPr>
              <a:t>material</a:t>
            </a:r>
            <a:endParaRPr sz="1800">
              <a:latin typeface="Arial"/>
              <a:cs typeface="Arial"/>
            </a:endParaRPr>
          </a:p>
          <a:p>
            <a:pPr marL="287020">
              <a:lnSpc>
                <a:spcPct val="100000"/>
              </a:lnSpc>
            </a:pPr>
            <a:r>
              <a:rPr sz="1800" dirty="0">
                <a:latin typeface="Arial"/>
                <a:cs typeface="Arial"/>
              </a:rPr>
              <a:t>onto</a:t>
            </a:r>
            <a:r>
              <a:rPr sz="1800" spc="-35" dirty="0">
                <a:latin typeface="Arial"/>
                <a:cs typeface="Arial"/>
              </a:rPr>
              <a:t> </a:t>
            </a:r>
            <a:r>
              <a:rPr sz="1800" dirty="0">
                <a:latin typeface="Arial"/>
                <a:cs typeface="Arial"/>
              </a:rPr>
              <a:t>the</a:t>
            </a:r>
            <a:r>
              <a:rPr sz="1800" spc="-40" dirty="0">
                <a:latin typeface="Arial"/>
                <a:cs typeface="Arial"/>
              </a:rPr>
              <a:t> </a:t>
            </a:r>
            <a:r>
              <a:rPr sz="1800" dirty="0">
                <a:latin typeface="Arial"/>
                <a:cs typeface="Arial"/>
              </a:rPr>
              <a:t>layers below</a:t>
            </a:r>
            <a:r>
              <a:rPr sz="1800" spc="-25" dirty="0">
                <a:latin typeface="Arial"/>
                <a:cs typeface="Arial"/>
              </a:rPr>
              <a:t> it.</a:t>
            </a:r>
            <a:endParaRPr sz="1800">
              <a:latin typeface="Arial"/>
              <a:cs typeface="Arial"/>
            </a:endParaRPr>
          </a:p>
          <a:p>
            <a:pPr>
              <a:lnSpc>
                <a:spcPct val="100000"/>
              </a:lnSpc>
              <a:spcBef>
                <a:spcPts val="1295"/>
              </a:spcBef>
            </a:pPr>
            <a:endParaRPr sz="1800">
              <a:latin typeface="Arial"/>
              <a:cs typeface="Arial"/>
            </a:endParaRPr>
          </a:p>
          <a:p>
            <a:pPr marL="287020" marR="5080" indent="-274955">
              <a:lnSpc>
                <a:spcPct val="100000"/>
              </a:lnSpc>
              <a:buClr>
                <a:srgbClr val="FD8537"/>
              </a:buClr>
              <a:buSzPct val="69444"/>
              <a:buFont typeface="Wingdings"/>
              <a:buChar char=""/>
              <a:tabLst>
                <a:tab pos="287020" algn="l"/>
              </a:tabLst>
            </a:pPr>
            <a:r>
              <a:rPr sz="1800" dirty="0">
                <a:latin typeface="Arial"/>
                <a:cs typeface="Arial"/>
              </a:rPr>
              <a:t>The</a:t>
            </a:r>
            <a:r>
              <a:rPr sz="1800" spc="-40" dirty="0">
                <a:latin typeface="Arial"/>
                <a:cs typeface="Arial"/>
              </a:rPr>
              <a:t> </a:t>
            </a:r>
            <a:r>
              <a:rPr sz="1800" dirty="0">
                <a:latin typeface="Arial"/>
                <a:cs typeface="Arial"/>
              </a:rPr>
              <a:t>surfaces</a:t>
            </a:r>
            <a:r>
              <a:rPr sz="1800" spc="-15" dirty="0">
                <a:latin typeface="Arial"/>
                <a:cs typeface="Arial"/>
              </a:rPr>
              <a:t> </a:t>
            </a:r>
            <a:r>
              <a:rPr sz="1800" dirty="0">
                <a:latin typeface="Arial"/>
                <a:cs typeface="Arial"/>
              </a:rPr>
              <a:t>of</a:t>
            </a:r>
            <a:r>
              <a:rPr sz="1800" spc="-15" dirty="0">
                <a:latin typeface="Arial"/>
                <a:cs typeface="Arial"/>
              </a:rPr>
              <a:t> </a:t>
            </a:r>
            <a:r>
              <a:rPr sz="1800" dirty="0">
                <a:latin typeface="Arial"/>
                <a:cs typeface="Arial"/>
              </a:rPr>
              <a:t>SLS</a:t>
            </a:r>
            <a:r>
              <a:rPr sz="1800" spc="-15" dirty="0">
                <a:latin typeface="Arial"/>
                <a:cs typeface="Arial"/>
              </a:rPr>
              <a:t> </a:t>
            </a:r>
            <a:r>
              <a:rPr sz="1800" dirty="0">
                <a:latin typeface="Arial"/>
                <a:cs typeface="Arial"/>
              </a:rPr>
              <a:t>prototypes</a:t>
            </a:r>
            <a:r>
              <a:rPr sz="1800" spc="15" dirty="0">
                <a:latin typeface="Arial"/>
                <a:cs typeface="Arial"/>
              </a:rPr>
              <a:t> </a:t>
            </a:r>
            <a:r>
              <a:rPr sz="1800" dirty="0">
                <a:latin typeface="Arial"/>
                <a:cs typeface="Arial"/>
              </a:rPr>
              <a:t>are</a:t>
            </a:r>
            <a:r>
              <a:rPr sz="1800" spc="-25" dirty="0">
                <a:latin typeface="Arial"/>
                <a:cs typeface="Arial"/>
              </a:rPr>
              <a:t> </a:t>
            </a:r>
            <a:r>
              <a:rPr sz="1800" dirty="0">
                <a:latin typeface="Arial"/>
                <a:cs typeface="Arial"/>
              </a:rPr>
              <a:t>not</a:t>
            </a:r>
            <a:r>
              <a:rPr sz="1800" spc="-15" dirty="0">
                <a:latin typeface="Arial"/>
                <a:cs typeface="Arial"/>
              </a:rPr>
              <a:t> </a:t>
            </a:r>
            <a:r>
              <a:rPr sz="1800" dirty="0">
                <a:latin typeface="Arial"/>
                <a:cs typeface="Arial"/>
              </a:rPr>
              <a:t>as</a:t>
            </a:r>
            <a:r>
              <a:rPr sz="1800" spc="-15" dirty="0">
                <a:latin typeface="Arial"/>
                <a:cs typeface="Arial"/>
              </a:rPr>
              <a:t> </a:t>
            </a:r>
            <a:r>
              <a:rPr sz="1800" dirty="0">
                <a:latin typeface="Arial"/>
                <a:cs typeface="Arial"/>
              </a:rPr>
              <a:t>smooth</a:t>
            </a:r>
            <a:r>
              <a:rPr sz="1800" spc="-30" dirty="0">
                <a:latin typeface="Arial"/>
                <a:cs typeface="Arial"/>
              </a:rPr>
              <a:t> </a:t>
            </a:r>
            <a:r>
              <a:rPr sz="1800" dirty="0">
                <a:latin typeface="Arial"/>
                <a:cs typeface="Arial"/>
              </a:rPr>
              <a:t>as</a:t>
            </a:r>
            <a:r>
              <a:rPr sz="1800" spc="-15" dirty="0">
                <a:latin typeface="Arial"/>
                <a:cs typeface="Arial"/>
              </a:rPr>
              <a:t> </a:t>
            </a:r>
            <a:r>
              <a:rPr sz="1800" dirty="0">
                <a:latin typeface="Arial"/>
                <a:cs typeface="Arial"/>
              </a:rPr>
              <a:t>those</a:t>
            </a:r>
            <a:r>
              <a:rPr sz="1800" spc="-15" dirty="0">
                <a:latin typeface="Arial"/>
                <a:cs typeface="Arial"/>
              </a:rPr>
              <a:t> </a:t>
            </a:r>
            <a:r>
              <a:rPr sz="1800" spc="-10" dirty="0">
                <a:latin typeface="Arial"/>
                <a:cs typeface="Arial"/>
              </a:rPr>
              <a:t>produced </a:t>
            </a:r>
            <a:r>
              <a:rPr sz="1800" dirty="0">
                <a:latin typeface="Arial"/>
                <a:cs typeface="Arial"/>
              </a:rPr>
              <a:t>by</a:t>
            </a:r>
            <a:r>
              <a:rPr sz="1800" spc="-15" dirty="0">
                <a:latin typeface="Arial"/>
                <a:cs typeface="Arial"/>
              </a:rPr>
              <a:t> </a:t>
            </a:r>
            <a:r>
              <a:rPr sz="1800" dirty="0">
                <a:latin typeface="Arial"/>
                <a:cs typeface="Arial"/>
              </a:rPr>
              <a:t>SLA</a:t>
            </a:r>
            <a:r>
              <a:rPr sz="1800" spc="-100" dirty="0">
                <a:latin typeface="Arial"/>
                <a:cs typeface="Arial"/>
              </a:rPr>
              <a:t> </a:t>
            </a:r>
            <a:r>
              <a:rPr sz="1800" spc="-10" dirty="0">
                <a:latin typeface="Arial"/>
                <a:cs typeface="Arial"/>
              </a:rPr>
              <a:t>processes.</a:t>
            </a:r>
            <a:endParaRPr sz="1800">
              <a:latin typeface="Arial"/>
              <a:cs typeface="Arial"/>
            </a:endParaRPr>
          </a:p>
          <a:p>
            <a:pPr>
              <a:lnSpc>
                <a:spcPct val="100000"/>
              </a:lnSpc>
              <a:spcBef>
                <a:spcPts val="1290"/>
              </a:spcBef>
              <a:buClr>
                <a:srgbClr val="FD8537"/>
              </a:buClr>
              <a:buFont typeface="Wingdings"/>
              <a:buChar char=""/>
            </a:pPr>
            <a:endParaRPr sz="1800">
              <a:latin typeface="Arial"/>
              <a:cs typeface="Arial"/>
            </a:endParaRPr>
          </a:p>
          <a:p>
            <a:pPr marL="287020" indent="-274320">
              <a:lnSpc>
                <a:spcPct val="100000"/>
              </a:lnSpc>
              <a:buClr>
                <a:srgbClr val="FD8537"/>
              </a:buClr>
              <a:buSzPct val="69444"/>
              <a:buFont typeface="Wingdings"/>
              <a:buChar char=""/>
              <a:tabLst>
                <a:tab pos="287020" algn="l"/>
              </a:tabLst>
            </a:pPr>
            <a:r>
              <a:rPr sz="1800" dirty="0">
                <a:latin typeface="Arial"/>
                <a:cs typeface="Arial"/>
              </a:rPr>
              <a:t>SLS</a:t>
            </a:r>
            <a:r>
              <a:rPr sz="1800" spc="-40" dirty="0">
                <a:latin typeface="Arial"/>
                <a:cs typeface="Arial"/>
              </a:rPr>
              <a:t> </a:t>
            </a:r>
            <a:r>
              <a:rPr sz="1800" dirty="0">
                <a:latin typeface="Arial"/>
                <a:cs typeface="Arial"/>
              </a:rPr>
              <a:t>parts</a:t>
            </a:r>
            <a:r>
              <a:rPr sz="1800" spc="-30" dirty="0">
                <a:latin typeface="Arial"/>
                <a:cs typeface="Arial"/>
              </a:rPr>
              <a:t> </a:t>
            </a:r>
            <a:r>
              <a:rPr sz="1800" dirty="0">
                <a:latin typeface="Arial"/>
                <a:cs typeface="Arial"/>
              </a:rPr>
              <a:t>are</a:t>
            </a:r>
            <a:r>
              <a:rPr sz="1800" spc="-40" dirty="0">
                <a:latin typeface="Arial"/>
                <a:cs typeface="Arial"/>
              </a:rPr>
              <a:t> </a:t>
            </a:r>
            <a:r>
              <a:rPr sz="1800" dirty="0">
                <a:latin typeface="Arial"/>
                <a:cs typeface="Arial"/>
              </a:rPr>
              <a:t>sufficiently</a:t>
            </a:r>
            <a:r>
              <a:rPr sz="1800" spc="-20" dirty="0">
                <a:latin typeface="Arial"/>
                <a:cs typeface="Arial"/>
              </a:rPr>
              <a:t> </a:t>
            </a:r>
            <a:r>
              <a:rPr sz="1800" dirty="0">
                <a:latin typeface="Arial"/>
                <a:cs typeface="Arial"/>
              </a:rPr>
              <a:t>strong</a:t>
            </a:r>
            <a:r>
              <a:rPr sz="1800" spc="-20" dirty="0">
                <a:latin typeface="Arial"/>
                <a:cs typeface="Arial"/>
              </a:rPr>
              <a:t> </a:t>
            </a:r>
            <a:r>
              <a:rPr sz="1800" dirty="0">
                <a:latin typeface="Arial"/>
                <a:cs typeface="Arial"/>
              </a:rPr>
              <a:t>and</a:t>
            </a:r>
            <a:r>
              <a:rPr sz="1800" spc="-35" dirty="0">
                <a:latin typeface="Arial"/>
                <a:cs typeface="Arial"/>
              </a:rPr>
              <a:t> </a:t>
            </a:r>
            <a:r>
              <a:rPr sz="1800" dirty="0">
                <a:latin typeface="Arial"/>
                <a:cs typeface="Arial"/>
              </a:rPr>
              <a:t>resistant</a:t>
            </a:r>
            <a:r>
              <a:rPr sz="1800" spc="-15" dirty="0">
                <a:latin typeface="Arial"/>
                <a:cs typeface="Arial"/>
              </a:rPr>
              <a:t> </a:t>
            </a:r>
            <a:r>
              <a:rPr sz="1800" dirty="0">
                <a:latin typeface="Arial"/>
                <a:cs typeface="Arial"/>
              </a:rPr>
              <a:t>for</a:t>
            </a:r>
            <a:r>
              <a:rPr sz="1800" spc="-45" dirty="0">
                <a:latin typeface="Arial"/>
                <a:cs typeface="Arial"/>
              </a:rPr>
              <a:t> </a:t>
            </a:r>
            <a:r>
              <a:rPr sz="1800" dirty="0">
                <a:latin typeface="Arial"/>
                <a:cs typeface="Arial"/>
              </a:rPr>
              <a:t>many</a:t>
            </a:r>
            <a:r>
              <a:rPr sz="1800" spc="-15" dirty="0">
                <a:latin typeface="Arial"/>
                <a:cs typeface="Arial"/>
              </a:rPr>
              <a:t> </a:t>
            </a:r>
            <a:r>
              <a:rPr sz="1800" spc="-10" dirty="0">
                <a:latin typeface="Arial"/>
                <a:cs typeface="Arial"/>
              </a:rPr>
              <a:t>functional</a:t>
            </a:r>
            <a:endParaRPr sz="1800">
              <a:latin typeface="Arial"/>
              <a:cs typeface="Arial"/>
            </a:endParaRPr>
          </a:p>
          <a:p>
            <a:pPr marL="287020">
              <a:lnSpc>
                <a:spcPct val="100000"/>
              </a:lnSpc>
            </a:pPr>
            <a:r>
              <a:rPr sz="1800" spc="-10" dirty="0">
                <a:latin typeface="Arial"/>
                <a:cs typeface="Arial"/>
              </a:rPr>
              <a:t>tests.</a:t>
            </a:r>
            <a:endParaRPr sz="18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850519"/>
            <a:ext cx="5798185" cy="482600"/>
          </a:xfrm>
          <a:prstGeom prst="rect">
            <a:avLst/>
          </a:prstGeom>
        </p:spPr>
        <p:txBody>
          <a:bodyPr vert="horz" wrap="square" lIns="0" tIns="12700" rIns="0" bIns="0" rtlCol="0">
            <a:spAutoFit/>
          </a:bodyPr>
          <a:lstStyle/>
          <a:p>
            <a:pPr marL="12700">
              <a:lnSpc>
                <a:spcPct val="100000"/>
              </a:lnSpc>
              <a:spcBef>
                <a:spcPts val="100"/>
              </a:spcBef>
            </a:pPr>
            <a:r>
              <a:rPr sz="3000" b="0" cap="small" dirty="0">
                <a:solidFill>
                  <a:srgbClr val="565F6C"/>
                </a:solidFill>
                <a:latin typeface="Arial"/>
                <a:cs typeface="Arial"/>
              </a:rPr>
              <a:t>Selective</a:t>
            </a:r>
            <a:r>
              <a:rPr sz="3000" b="0" cap="small" spc="114" dirty="0">
                <a:solidFill>
                  <a:srgbClr val="565F6C"/>
                </a:solidFill>
                <a:latin typeface="Arial"/>
                <a:cs typeface="Arial"/>
              </a:rPr>
              <a:t> </a:t>
            </a:r>
            <a:r>
              <a:rPr sz="3000" b="0" cap="small" dirty="0">
                <a:solidFill>
                  <a:srgbClr val="565F6C"/>
                </a:solidFill>
                <a:latin typeface="Arial"/>
                <a:cs typeface="Arial"/>
              </a:rPr>
              <a:t>Laser</a:t>
            </a:r>
            <a:r>
              <a:rPr sz="3000" b="0" cap="small" spc="120" dirty="0">
                <a:solidFill>
                  <a:srgbClr val="565F6C"/>
                </a:solidFill>
                <a:latin typeface="Arial"/>
                <a:cs typeface="Arial"/>
              </a:rPr>
              <a:t> </a:t>
            </a:r>
            <a:r>
              <a:rPr sz="3000" b="0" cap="small" dirty="0">
                <a:solidFill>
                  <a:srgbClr val="565F6C"/>
                </a:solidFill>
                <a:latin typeface="Arial"/>
                <a:cs typeface="Arial"/>
              </a:rPr>
              <a:t>Sintering</a:t>
            </a:r>
            <a:r>
              <a:rPr sz="3000" b="0" cap="small" spc="120" dirty="0">
                <a:solidFill>
                  <a:srgbClr val="565F6C"/>
                </a:solidFill>
                <a:latin typeface="Arial"/>
                <a:cs typeface="Arial"/>
              </a:rPr>
              <a:t> </a:t>
            </a:r>
            <a:r>
              <a:rPr sz="3000" b="0" cap="small" spc="-60" dirty="0">
                <a:solidFill>
                  <a:srgbClr val="565F6C"/>
                </a:solidFill>
                <a:latin typeface="Arial"/>
                <a:cs typeface="Arial"/>
              </a:rPr>
              <a:t>(SLS)</a:t>
            </a:r>
            <a:endParaRPr sz="3000">
              <a:latin typeface="Arial"/>
              <a:cs typeface="Arial"/>
            </a:endParaRPr>
          </a:p>
        </p:txBody>
      </p:sp>
      <p:pic>
        <p:nvPicPr>
          <p:cNvPr id="3" name="object 3"/>
          <p:cNvPicPr/>
          <p:nvPr/>
        </p:nvPicPr>
        <p:blipFill>
          <a:blip r:embed="rId2" cstate="print"/>
          <a:stretch>
            <a:fillRect/>
          </a:stretch>
        </p:blipFill>
        <p:spPr>
          <a:xfrm>
            <a:off x="1478979" y="1657424"/>
            <a:ext cx="6179715" cy="4597911"/>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44</a:t>
            </a:fld>
            <a:endParaRPr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56413"/>
            <a:ext cx="5798185" cy="482600"/>
          </a:xfrm>
          <a:prstGeom prst="rect">
            <a:avLst/>
          </a:prstGeom>
        </p:spPr>
        <p:txBody>
          <a:bodyPr vert="horz" wrap="square" lIns="0" tIns="12700" rIns="0" bIns="0" rtlCol="0">
            <a:spAutoFit/>
          </a:bodyPr>
          <a:lstStyle/>
          <a:p>
            <a:pPr marL="12700">
              <a:lnSpc>
                <a:spcPct val="100000"/>
              </a:lnSpc>
              <a:spcBef>
                <a:spcPts val="100"/>
              </a:spcBef>
            </a:pPr>
            <a:r>
              <a:rPr sz="3000" b="0" cap="small" dirty="0">
                <a:solidFill>
                  <a:srgbClr val="565F6C"/>
                </a:solidFill>
                <a:latin typeface="Arial"/>
                <a:cs typeface="Arial"/>
              </a:rPr>
              <a:t>Selective</a:t>
            </a:r>
            <a:r>
              <a:rPr sz="3000" b="0" cap="small" spc="114" dirty="0">
                <a:solidFill>
                  <a:srgbClr val="565F6C"/>
                </a:solidFill>
                <a:latin typeface="Arial"/>
                <a:cs typeface="Arial"/>
              </a:rPr>
              <a:t> </a:t>
            </a:r>
            <a:r>
              <a:rPr sz="3000" b="0" cap="small" dirty="0">
                <a:solidFill>
                  <a:srgbClr val="565F6C"/>
                </a:solidFill>
                <a:latin typeface="Arial"/>
                <a:cs typeface="Arial"/>
              </a:rPr>
              <a:t>Laser</a:t>
            </a:r>
            <a:r>
              <a:rPr sz="3000" b="0" cap="small" spc="125" dirty="0">
                <a:solidFill>
                  <a:srgbClr val="565F6C"/>
                </a:solidFill>
                <a:latin typeface="Arial"/>
                <a:cs typeface="Arial"/>
              </a:rPr>
              <a:t> </a:t>
            </a:r>
            <a:r>
              <a:rPr sz="3000" b="0" cap="small" dirty="0">
                <a:solidFill>
                  <a:srgbClr val="565F6C"/>
                </a:solidFill>
                <a:latin typeface="Arial"/>
                <a:cs typeface="Arial"/>
              </a:rPr>
              <a:t>Sintering</a:t>
            </a:r>
            <a:r>
              <a:rPr sz="3000" b="0" cap="small" spc="120" dirty="0">
                <a:solidFill>
                  <a:srgbClr val="565F6C"/>
                </a:solidFill>
                <a:latin typeface="Arial"/>
                <a:cs typeface="Arial"/>
              </a:rPr>
              <a:t> </a:t>
            </a:r>
            <a:r>
              <a:rPr sz="3000" b="0" cap="small" spc="-60" dirty="0">
                <a:solidFill>
                  <a:srgbClr val="565F6C"/>
                </a:solidFill>
                <a:latin typeface="Arial"/>
                <a:cs typeface="Arial"/>
              </a:rPr>
              <a:t>(SLS)</a:t>
            </a:r>
            <a:endParaRPr sz="30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45</a:t>
            </a:fld>
            <a:endParaRPr spc="-25" dirty="0"/>
          </a:p>
        </p:txBody>
      </p:sp>
      <p:sp>
        <p:nvSpPr>
          <p:cNvPr id="3" name="object 3"/>
          <p:cNvSpPr txBox="1"/>
          <p:nvPr/>
        </p:nvSpPr>
        <p:spPr>
          <a:xfrm>
            <a:off x="420116" y="865378"/>
            <a:ext cx="8382634" cy="5025390"/>
          </a:xfrm>
          <a:prstGeom prst="rect">
            <a:avLst/>
          </a:prstGeom>
        </p:spPr>
        <p:txBody>
          <a:bodyPr vert="horz" wrap="square" lIns="0" tIns="12700" rIns="0" bIns="0" rtlCol="0">
            <a:spAutoFit/>
          </a:bodyPr>
          <a:lstStyle/>
          <a:p>
            <a:pPr marL="396875" marR="676910" indent="-384810">
              <a:lnSpc>
                <a:spcPct val="100000"/>
              </a:lnSpc>
              <a:spcBef>
                <a:spcPts val="100"/>
              </a:spcBef>
              <a:buClr>
                <a:srgbClr val="FD8537"/>
              </a:buClr>
              <a:buSzPct val="69444"/>
              <a:buFont typeface="Noto Sans Symbols2"/>
              <a:buChar char="⦿"/>
              <a:tabLst>
                <a:tab pos="396875" algn="l"/>
              </a:tabLst>
            </a:pPr>
            <a:r>
              <a:rPr sz="1800" dirty="0">
                <a:latin typeface="Arial"/>
                <a:cs typeface="Arial"/>
              </a:rPr>
              <a:t>The</a:t>
            </a:r>
            <a:r>
              <a:rPr sz="1800" spc="-45" dirty="0">
                <a:latin typeface="Arial"/>
                <a:cs typeface="Arial"/>
              </a:rPr>
              <a:t> </a:t>
            </a:r>
            <a:r>
              <a:rPr sz="1800" dirty="0">
                <a:latin typeface="Arial"/>
                <a:cs typeface="Arial"/>
              </a:rPr>
              <a:t>powdered</a:t>
            </a:r>
            <a:r>
              <a:rPr sz="1800" spc="20" dirty="0">
                <a:latin typeface="Arial"/>
                <a:cs typeface="Arial"/>
              </a:rPr>
              <a:t> </a:t>
            </a:r>
            <a:r>
              <a:rPr sz="1800" dirty="0">
                <a:latin typeface="Arial"/>
                <a:cs typeface="Arial"/>
              </a:rPr>
              <a:t>material</a:t>
            </a:r>
            <a:r>
              <a:rPr sz="1800" spc="-15" dirty="0">
                <a:latin typeface="Arial"/>
                <a:cs typeface="Arial"/>
              </a:rPr>
              <a:t> </a:t>
            </a:r>
            <a:r>
              <a:rPr sz="1800" dirty="0">
                <a:latin typeface="Arial"/>
                <a:cs typeface="Arial"/>
              </a:rPr>
              <a:t>is</a:t>
            </a:r>
            <a:r>
              <a:rPr sz="1800" spc="-20" dirty="0">
                <a:latin typeface="Arial"/>
                <a:cs typeface="Arial"/>
              </a:rPr>
              <a:t> </a:t>
            </a:r>
            <a:r>
              <a:rPr sz="1800" dirty="0">
                <a:latin typeface="Arial"/>
                <a:cs typeface="Arial"/>
              </a:rPr>
              <a:t>kept</a:t>
            </a:r>
            <a:r>
              <a:rPr sz="1800" spc="-20" dirty="0">
                <a:latin typeface="Arial"/>
                <a:cs typeface="Arial"/>
              </a:rPr>
              <a:t> </a:t>
            </a:r>
            <a:r>
              <a:rPr sz="1800" dirty="0">
                <a:latin typeface="Arial"/>
                <a:cs typeface="Arial"/>
              </a:rPr>
              <a:t>on</a:t>
            </a:r>
            <a:r>
              <a:rPr sz="1800" spc="-35" dirty="0">
                <a:latin typeface="Arial"/>
                <a:cs typeface="Arial"/>
              </a:rPr>
              <a:t> </a:t>
            </a:r>
            <a:r>
              <a:rPr sz="1800" dirty="0">
                <a:latin typeface="Arial"/>
                <a:cs typeface="Arial"/>
              </a:rPr>
              <a:t>a</a:t>
            </a:r>
            <a:r>
              <a:rPr sz="1800" spc="-25" dirty="0">
                <a:latin typeface="Arial"/>
                <a:cs typeface="Arial"/>
              </a:rPr>
              <a:t> </a:t>
            </a:r>
            <a:r>
              <a:rPr sz="1800" dirty="0">
                <a:latin typeface="Arial"/>
                <a:cs typeface="Arial"/>
              </a:rPr>
              <a:t>delivery</a:t>
            </a:r>
            <a:r>
              <a:rPr sz="1800" spc="-5" dirty="0">
                <a:latin typeface="Arial"/>
                <a:cs typeface="Arial"/>
              </a:rPr>
              <a:t> </a:t>
            </a:r>
            <a:r>
              <a:rPr sz="1800" dirty="0">
                <a:latin typeface="Arial"/>
                <a:cs typeface="Arial"/>
              </a:rPr>
              <a:t>platform</a:t>
            </a:r>
            <a:r>
              <a:rPr sz="1800" spc="-25" dirty="0">
                <a:latin typeface="Arial"/>
                <a:cs typeface="Arial"/>
              </a:rPr>
              <a:t> </a:t>
            </a:r>
            <a:r>
              <a:rPr sz="1800" dirty="0">
                <a:latin typeface="Arial"/>
                <a:cs typeface="Arial"/>
              </a:rPr>
              <a:t>and</a:t>
            </a:r>
            <a:r>
              <a:rPr sz="1800" spc="-20" dirty="0">
                <a:latin typeface="Arial"/>
                <a:cs typeface="Arial"/>
              </a:rPr>
              <a:t> </a:t>
            </a:r>
            <a:r>
              <a:rPr sz="1800" dirty="0">
                <a:latin typeface="Arial"/>
                <a:cs typeface="Arial"/>
              </a:rPr>
              <a:t>supplied</a:t>
            </a:r>
            <a:r>
              <a:rPr sz="1800" spc="-5" dirty="0">
                <a:latin typeface="Arial"/>
                <a:cs typeface="Arial"/>
              </a:rPr>
              <a:t> </a:t>
            </a:r>
            <a:r>
              <a:rPr sz="1800" dirty="0">
                <a:latin typeface="Arial"/>
                <a:cs typeface="Arial"/>
              </a:rPr>
              <a:t>to</a:t>
            </a:r>
            <a:r>
              <a:rPr sz="1800" spc="-35" dirty="0">
                <a:latin typeface="Arial"/>
                <a:cs typeface="Arial"/>
              </a:rPr>
              <a:t> </a:t>
            </a:r>
            <a:r>
              <a:rPr sz="1800" spc="-25" dirty="0">
                <a:latin typeface="Arial"/>
                <a:cs typeface="Arial"/>
              </a:rPr>
              <a:t>the </a:t>
            </a:r>
            <a:r>
              <a:rPr sz="1800" dirty="0">
                <a:latin typeface="Arial"/>
                <a:cs typeface="Arial"/>
              </a:rPr>
              <a:t>building</a:t>
            </a:r>
            <a:r>
              <a:rPr sz="1800" spc="-5" dirty="0">
                <a:latin typeface="Arial"/>
                <a:cs typeface="Arial"/>
              </a:rPr>
              <a:t> </a:t>
            </a:r>
            <a:r>
              <a:rPr sz="1800" dirty="0">
                <a:latin typeface="Arial"/>
                <a:cs typeface="Arial"/>
              </a:rPr>
              <a:t>area</a:t>
            </a:r>
            <a:r>
              <a:rPr sz="1800" spc="-15" dirty="0">
                <a:latin typeface="Arial"/>
                <a:cs typeface="Arial"/>
              </a:rPr>
              <a:t> </a:t>
            </a:r>
            <a:r>
              <a:rPr sz="1800" dirty="0">
                <a:latin typeface="Arial"/>
                <a:cs typeface="Arial"/>
              </a:rPr>
              <a:t>by</a:t>
            </a:r>
            <a:r>
              <a:rPr sz="1800" spc="-25" dirty="0">
                <a:latin typeface="Arial"/>
                <a:cs typeface="Arial"/>
              </a:rPr>
              <a:t> </a:t>
            </a:r>
            <a:r>
              <a:rPr sz="1800" dirty="0">
                <a:latin typeface="Arial"/>
                <a:cs typeface="Arial"/>
              </a:rPr>
              <a:t>a</a:t>
            </a:r>
            <a:r>
              <a:rPr sz="1800" spc="-20" dirty="0">
                <a:latin typeface="Arial"/>
                <a:cs typeface="Arial"/>
              </a:rPr>
              <a:t> </a:t>
            </a:r>
            <a:r>
              <a:rPr sz="1800" spc="-10" dirty="0">
                <a:latin typeface="Arial"/>
                <a:cs typeface="Arial"/>
              </a:rPr>
              <a:t>roller.</a:t>
            </a:r>
            <a:endParaRPr sz="1800">
              <a:latin typeface="Arial"/>
              <a:cs typeface="Arial"/>
            </a:endParaRPr>
          </a:p>
          <a:p>
            <a:pPr>
              <a:lnSpc>
                <a:spcPct val="100000"/>
              </a:lnSpc>
              <a:spcBef>
                <a:spcPts val="1290"/>
              </a:spcBef>
              <a:buClr>
                <a:srgbClr val="FD8537"/>
              </a:buClr>
              <a:buFont typeface="Noto Sans Symbols2"/>
              <a:buChar char="⦿"/>
            </a:pPr>
            <a:endParaRPr sz="1800">
              <a:latin typeface="Arial"/>
              <a:cs typeface="Arial"/>
            </a:endParaRPr>
          </a:p>
          <a:p>
            <a:pPr marL="396875" marR="198755" indent="-384810">
              <a:lnSpc>
                <a:spcPct val="100000"/>
              </a:lnSpc>
              <a:buClr>
                <a:srgbClr val="FD8537"/>
              </a:buClr>
              <a:buSzPct val="69444"/>
              <a:buFont typeface="Noto Sans Symbols2"/>
              <a:buChar char="⦿"/>
              <a:tabLst>
                <a:tab pos="396875" algn="l"/>
              </a:tabLst>
            </a:pPr>
            <a:r>
              <a:rPr sz="1800" dirty="0">
                <a:latin typeface="Arial"/>
                <a:cs typeface="Arial"/>
              </a:rPr>
              <a:t>For</a:t>
            </a:r>
            <a:r>
              <a:rPr sz="1800" spc="-40" dirty="0">
                <a:latin typeface="Arial"/>
                <a:cs typeface="Arial"/>
              </a:rPr>
              <a:t> </a:t>
            </a:r>
            <a:r>
              <a:rPr sz="1800" dirty="0">
                <a:latin typeface="Arial"/>
                <a:cs typeface="Arial"/>
              </a:rPr>
              <a:t>each</a:t>
            </a:r>
            <a:r>
              <a:rPr sz="1800" spc="-40" dirty="0">
                <a:latin typeface="Arial"/>
                <a:cs typeface="Arial"/>
              </a:rPr>
              <a:t> </a:t>
            </a:r>
            <a:r>
              <a:rPr sz="1800" spc="-10" dirty="0">
                <a:latin typeface="Arial"/>
                <a:cs typeface="Arial"/>
              </a:rPr>
              <a:t>layer,</a:t>
            </a:r>
            <a:r>
              <a:rPr sz="1800" spc="-5" dirty="0">
                <a:latin typeface="Arial"/>
                <a:cs typeface="Arial"/>
              </a:rPr>
              <a:t> </a:t>
            </a:r>
            <a:r>
              <a:rPr sz="1800" dirty="0">
                <a:latin typeface="Arial"/>
                <a:cs typeface="Arial"/>
              </a:rPr>
              <a:t>a</a:t>
            </a:r>
            <a:r>
              <a:rPr sz="1800" spc="-35" dirty="0">
                <a:latin typeface="Arial"/>
                <a:cs typeface="Arial"/>
              </a:rPr>
              <a:t> </a:t>
            </a:r>
            <a:r>
              <a:rPr sz="1800" dirty="0">
                <a:latin typeface="Arial"/>
                <a:cs typeface="Arial"/>
              </a:rPr>
              <a:t>laser</a:t>
            </a:r>
            <a:r>
              <a:rPr sz="1800" spc="-15" dirty="0">
                <a:latin typeface="Arial"/>
                <a:cs typeface="Arial"/>
              </a:rPr>
              <a:t> </a:t>
            </a:r>
            <a:r>
              <a:rPr sz="1800" dirty="0">
                <a:latin typeface="Arial"/>
                <a:cs typeface="Arial"/>
              </a:rPr>
              <a:t>traces</a:t>
            </a:r>
            <a:r>
              <a:rPr sz="1800" spc="-30" dirty="0">
                <a:latin typeface="Arial"/>
                <a:cs typeface="Arial"/>
              </a:rPr>
              <a:t> </a:t>
            </a:r>
            <a:r>
              <a:rPr sz="1800" dirty="0">
                <a:latin typeface="Arial"/>
                <a:cs typeface="Arial"/>
              </a:rPr>
              <a:t>the</a:t>
            </a:r>
            <a:r>
              <a:rPr sz="1800" spc="-40" dirty="0">
                <a:latin typeface="Arial"/>
                <a:cs typeface="Arial"/>
              </a:rPr>
              <a:t> </a:t>
            </a:r>
            <a:r>
              <a:rPr sz="1800" dirty="0">
                <a:latin typeface="Arial"/>
                <a:cs typeface="Arial"/>
              </a:rPr>
              <a:t>corresponding shape</a:t>
            </a:r>
            <a:r>
              <a:rPr sz="1800" spc="-25" dirty="0">
                <a:latin typeface="Arial"/>
                <a:cs typeface="Arial"/>
              </a:rPr>
              <a:t> </a:t>
            </a:r>
            <a:r>
              <a:rPr sz="1800" dirty="0">
                <a:latin typeface="Arial"/>
                <a:cs typeface="Arial"/>
              </a:rPr>
              <a:t>of</a:t>
            </a:r>
            <a:r>
              <a:rPr sz="1800" spc="-30" dirty="0">
                <a:latin typeface="Arial"/>
                <a:cs typeface="Arial"/>
              </a:rPr>
              <a:t> </a:t>
            </a:r>
            <a:r>
              <a:rPr sz="1800" dirty="0">
                <a:latin typeface="Arial"/>
                <a:cs typeface="Arial"/>
              </a:rPr>
              <a:t>the</a:t>
            </a:r>
            <a:r>
              <a:rPr sz="1800" spc="-40" dirty="0">
                <a:latin typeface="Arial"/>
                <a:cs typeface="Arial"/>
              </a:rPr>
              <a:t> </a:t>
            </a:r>
            <a:r>
              <a:rPr sz="1800" dirty="0">
                <a:latin typeface="Arial"/>
                <a:cs typeface="Arial"/>
              </a:rPr>
              <a:t>part</a:t>
            </a:r>
            <a:r>
              <a:rPr sz="1800" spc="-30" dirty="0">
                <a:latin typeface="Arial"/>
                <a:cs typeface="Arial"/>
              </a:rPr>
              <a:t> </a:t>
            </a:r>
            <a:r>
              <a:rPr sz="1800" dirty="0">
                <a:latin typeface="Arial"/>
                <a:cs typeface="Arial"/>
              </a:rPr>
              <a:t>on</a:t>
            </a:r>
            <a:r>
              <a:rPr sz="1800" spc="-20" dirty="0">
                <a:latin typeface="Arial"/>
                <a:cs typeface="Arial"/>
              </a:rPr>
              <a:t> </a:t>
            </a:r>
            <a:r>
              <a:rPr sz="1800" spc="-25" dirty="0">
                <a:latin typeface="Arial"/>
                <a:cs typeface="Arial"/>
              </a:rPr>
              <a:t>the </a:t>
            </a:r>
            <a:r>
              <a:rPr sz="1800" dirty="0">
                <a:latin typeface="Arial"/>
                <a:cs typeface="Arial"/>
              </a:rPr>
              <a:t>surface</a:t>
            </a:r>
            <a:r>
              <a:rPr sz="1800" spc="-30" dirty="0">
                <a:latin typeface="Arial"/>
                <a:cs typeface="Arial"/>
              </a:rPr>
              <a:t> </a:t>
            </a:r>
            <a:r>
              <a:rPr sz="1800" dirty="0">
                <a:latin typeface="Arial"/>
                <a:cs typeface="Arial"/>
              </a:rPr>
              <a:t>of</a:t>
            </a:r>
            <a:r>
              <a:rPr sz="1800" spc="-20" dirty="0">
                <a:latin typeface="Arial"/>
                <a:cs typeface="Arial"/>
              </a:rPr>
              <a:t> </a:t>
            </a:r>
            <a:r>
              <a:rPr sz="1800" dirty="0">
                <a:latin typeface="Arial"/>
                <a:cs typeface="Arial"/>
              </a:rPr>
              <a:t>the</a:t>
            </a:r>
            <a:r>
              <a:rPr sz="1800" spc="-30" dirty="0">
                <a:latin typeface="Arial"/>
                <a:cs typeface="Arial"/>
              </a:rPr>
              <a:t> </a:t>
            </a:r>
            <a:r>
              <a:rPr sz="1800" dirty="0">
                <a:latin typeface="Arial"/>
                <a:cs typeface="Arial"/>
              </a:rPr>
              <a:t>building</a:t>
            </a:r>
            <a:r>
              <a:rPr sz="1800" spc="-15" dirty="0">
                <a:latin typeface="Arial"/>
                <a:cs typeface="Arial"/>
              </a:rPr>
              <a:t> </a:t>
            </a:r>
            <a:r>
              <a:rPr sz="1800" dirty="0">
                <a:latin typeface="Arial"/>
                <a:cs typeface="Arial"/>
              </a:rPr>
              <a:t>area,</a:t>
            </a:r>
            <a:r>
              <a:rPr sz="1800" spc="-15" dirty="0">
                <a:latin typeface="Arial"/>
                <a:cs typeface="Arial"/>
              </a:rPr>
              <a:t> </a:t>
            </a:r>
            <a:r>
              <a:rPr sz="1800" dirty="0">
                <a:latin typeface="Arial"/>
                <a:cs typeface="Arial"/>
              </a:rPr>
              <a:t>by</a:t>
            </a:r>
            <a:r>
              <a:rPr sz="1800" spc="-30" dirty="0">
                <a:latin typeface="Arial"/>
                <a:cs typeface="Arial"/>
              </a:rPr>
              <a:t> </a:t>
            </a:r>
            <a:r>
              <a:rPr sz="1800" dirty="0">
                <a:latin typeface="Arial"/>
                <a:cs typeface="Arial"/>
              </a:rPr>
              <a:t>heating</a:t>
            </a:r>
            <a:r>
              <a:rPr sz="1800" spc="-20" dirty="0">
                <a:latin typeface="Arial"/>
                <a:cs typeface="Arial"/>
              </a:rPr>
              <a:t> </a:t>
            </a:r>
            <a:r>
              <a:rPr sz="1800" dirty="0">
                <a:latin typeface="Arial"/>
                <a:cs typeface="Arial"/>
              </a:rPr>
              <a:t>the</a:t>
            </a:r>
            <a:r>
              <a:rPr sz="1800" spc="-35" dirty="0">
                <a:latin typeface="Arial"/>
                <a:cs typeface="Arial"/>
              </a:rPr>
              <a:t> </a:t>
            </a:r>
            <a:r>
              <a:rPr sz="1800" dirty="0">
                <a:latin typeface="Arial"/>
                <a:cs typeface="Arial"/>
              </a:rPr>
              <a:t>powder</a:t>
            </a:r>
            <a:r>
              <a:rPr sz="1800" spc="25" dirty="0">
                <a:latin typeface="Arial"/>
                <a:cs typeface="Arial"/>
              </a:rPr>
              <a:t> </a:t>
            </a:r>
            <a:r>
              <a:rPr sz="1800" dirty="0">
                <a:latin typeface="Arial"/>
                <a:cs typeface="Arial"/>
              </a:rPr>
              <a:t>until</a:t>
            </a:r>
            <a:r>
              <a:rPr sz="1800" spc="-20" dirty="0">
                <a:latin typeface="Arial"/>
                <a:cs typeface="Arial"/>
              </a:rPr>
              <a:t> </a:t>
            </a:r>
            <a:r>
              <a:rPr sz="1800" dirty="0">
                <a:latin typeface="Arial"/>
                <a:cs typeface="Arial"/>
              </a:rPr>
              <a:t>it</a:t>
            </a:r>
            <a:r>
              <a:rPr sz="1800" spc="-30" dirty="0">
                <a:latin typeface="Arial"/>
                <a:cs typeface="Arial"/>
              </a:rPr>
              <a:t> </a:t>
            </a:r>
            <a:r>
              <a:rPr sz="1800" dirty="0">
                <a:latin typeface="Arial"/>
                <a:cs typeface="Arial"/>
              </a:rPr>
              <a:t>melts,</a:t>
            </a:r>
            <a:r>
              <a:rPr sz="1800" spc="-25" dirty="0">
                <a:latin typeface="Arial"/>
                <a:cs typeface="Arial"/>
              </a:rPr>
              <a:t> </a:t>
            </a:r>
            <a:r>
              <a:rPr sz="1800" dirty="0">
                <a:latin typeface="Arial"/>
                <a:cs typeface="Arial"/>
              </a:rPr>
              <a:t>fusing</a:t>
            </a:r>
            <a:r>
              <a:rPr sz="1800" spc="-20" dirty="0">
                <a:latin typeface="Arial"/>
                <a:cs typeface="Arial"/>
              </a:rPr>
              <a:t> </a:t>
            </a:r>
            <a:r>
              <a:rPr sz="1800" dirty="0">
                <a:latin typeface="Arial"/>
                <a:cs typeface="Arial"/>
              </a:rPr>
              <a:t>it</a:t>
            </a:r>
            <a:r>
              <a:rPr sz="1800" spc="-25" dirty="0">
                <a:latin typeface="Arial"/>
                <a:cs typeface="Arial"/>
              </a:rPr>
              <a:t> </a:t>
            </a:r>
            <a:r>
              <a:rPr sz="1800" spc="-20" dirty="0">
                <a:latin typeface="Arial"/>
                <a:cs typeface="Arial"/>
              </a:rPr>
              <a:t>with </a:t>
            </a:r>
            <a:r>
              <a:rPr sz="1800" dirty="0">
                <a:latin typeface="Arial"/>
                <a:cs typeface="Arial"/>
              </a:rPr>
              <a:t>the</a:t>
            </a:r>
            <a:r>
              <a:rPr sz="1800" spc="-40" dirty="0">
                <a:latin typeface="Arial"/>
                <a:cs typeface="Arial"/>
              </a:rPr>
              <a:t> </a:t>
            </a:r>
            <a:r>
              <a:rPr sz="1800" dirty="0">
                <a:latin typeface="Arial"/>
                <a:cs typeface="Arial"/>
              </a:rPr>
              <a:t>layer below</a:t>
            </a:r>
            <a:r>
              <a:rPr sz="1800" spc="-20" dirty="0">
                <a:latin typeface="Arial"/>
                <a:cs typeface="Arial"/>
              </a:rPr>
              <a:t> </a:t>
            </a:r>
            <a:r>
              <a:rPr sz="1800" spc="-25" dirty="0">
                <a:latin typeface="Arial"/>
                <a:cs typeface="Arial"/>
              </a:rPr>
              <a:t>it.</a:t>
            </a:r>
            <a:endParaRPr sz="1800">
              <a:latin typeface="Arial"/>
              <a:cs typeface="Arial"/>
            </a:endParaRPr>
          </a:p>
          <a:p>
            <a:pPr>
              <a:lnSpc>
                <a:spcPct val="100000"/>
              </a:lnSpc>
              <a:spcBef>
                <a:spcPts val="1290"/>
              </a:spcBef>
              <a:buClr>
                <a:srgbClr val="FD8537"/>
              </a:buClr>
              <a:buFont typeface="Noto Sans Symbols2"/>
              <a:buChar char="⦿"/>
            </a:pPr>
            <a:endParaRPr sz="1800">
              <a:latin typeface="Arial"/>
              <a:cs typeface="Arial"/>
            </a:endParaRPr>
          </a:p>
          <a:p>
            <a:pPr marL="396875" indent="-384175">
              <a:lnSpc>
                <a:spcPct val="100000"/>
              </a:lnSpc>
              <a:buClr>
                <a:srgbClr val="FD8537"/>
              </a:buClr>
              <a:buSzPct val="69444"/>
              <a:buFont typeface="Noto Sans Symbols2"/>
              <a:buChar char="⦿"/>
              <a:tabLst>
                <a:tab pos="396875" algn="l"/>
              </a:tabLst>
            </a:pPr>
            <a:r>
              <a:rPr sz="1800" dirty="0">
                <a:latin typeface="Arial"/>
                <a:cs typeface="Arial"/>
              </a:rPr>
              <a:t>The</a:t>
            </a:r>
            <a:r>
              <a:rPr sz="1800" spc="-60" dirty="0">
                <a:latin typeface="Arial"/>
                <a:cs typeface="Arial"/>
              </a:rPr>
              <a:t> </a:t>
            </a:r>
            <a:r>
              <a:rPr sz="1800" dirty="0">
                <a:latin typeface="Arial"/>
                <a:cs typeface="Arial"/>
              </a:rPr>
              <a:t>platform</a:t>
            </a:r>
            <a:r>
              <a:rPr sz="1800" spc="-35" dirty="0">
                <a:latin typeface="Arial"/>
                <a:cs typeface="Arial"/>
              </a:rPr>
              <a:t> </a:t>
            </a:r>
            <a:r>
              <a:rPr sz="1800" dirty="0">
                <a:latin typeface="Arial"/>
                <a:cs typeface="Arial"/>
              </a:rPr>
              <a:t>containing</a:t>
            </a:r>
            <a:r>
              <a:rPr sz="1800" spc="-15" dirty="0">
                <a:latin typeface="Arial"/>
                <a:cs typeface="Arial"/>
              </a:rPr>
              <a:t> </a:t>
            </a:r>
            <a:r>
              <a:rPr sz="1800" dirty="0">
                <a:latin typeface="Arial"/>
                <a:cs typeface="Arial"/>
              </a:rPr>
              <a:t>the</a:t>
            </a:r>
            <a:r>
              <a:rPr sz="1800" spc="-40" dirty="0">
                <a:latin typeface="Arial"/>
                <a:cs typeface="Arial"/>
              </a:rPr>
              <a:t> </a:t>
            </a:r>
            <a:r>
              <a:rPr sz="1800" dirty="0">
                <a:latin typeface="Arial"/>
                <a:cs typeface="Arial"/>
              </a:rPr>
              <a:t>part</a:t>
            </a:r>
            <a:r>
              <a:rPr sz="1800" spc="-35" dirty="0">
                <a:latin typeface="Arial"/>
                <a:cs typeface="Arial"/>
              </a:rPr>
              <a:t> </a:t>
            </a:r>
            <a:r>
              <a:rPr sz="1800" dirty="0">
                <a:latin typeface="Arial"/>
                <a:cs typeface="Arial"/>
              </a:rPr>
              <a:t>lowers</a:t>
            </a:r>
            <a:r>
              <a:rPr sz="1800" spc="10" dirty="0">
                <a:latin typeface="Arial"/>
                <a:cs typeface="Arial"/>
              </a:rPr>
              <a:t> </a:t>
            </a:r>
            <a:r>
              <a:rPr sz="1800" dirty="0">
                <a:latin typeface="Arial"/>
                <a:cs typeface="Arial"/>
              </a:rPr>
              <a:t>one</a:t>
            </a:r>
            <a:r>
              <a:rPr sz="1800" spc="-30" dirty="0">
                <a:latin typeface="Arial"/>
                <a:cs typeface="Arial"/>
              </a:rPr>
              <a:t> </a:t>
            </a:r>
            <a:r>
              <a:rPr sz="1800" dirty="0">
                <a:latin typeface="Arial"/>
                <a:cs typeface="Arial"/>
              </a:rPr>
              <a:t>layer thickness</a:t>
            </a:r>
            <a:r>
              <a:rPr sz="1800" spc="-35" dirty="0">
                <a:latin typeface="Arial"/>
                <a:cs typeface="Arial"/>
              </a:rPr>
              <a:t> </a:t>
            </a:r>
            <a:r>
              <a:rPr sz="1800" dirty="0">
                <a:latin typeface="Arial"/>
                <a:cs typeface="Arial"/>
              </a:rPr>
              <a:t>and</a:t>
            </a:r>
            <a:r>
              <a:rPr sz="1800" spc="-30" dirty="0">
                <a:latin typeface="Arial"/>
                <a:cs typeface="Arial"/>
              </a:rPr>
              <a:t> </a:t>
            </a:r>
            <a:r>
              <a:rPr sz="1800" dirty="0">
                <a:latin typeface="Arial"/>
                <a:cs typeface="Arial"/>
              </a:rPr>
              <a:t>the</a:t>
            </a:r>
            <a:r>
              <a:rPr sz="1800" spc="-40" dirty="0">
                <a:latin typeface="Arial"/>
                <a:cs typeface="Arial"/>
              </a:rPr>
              <a:t> </a:t>
            </a:r>
            <a:r>
              <a:rPr sz="1800" spc="-10" dirty="0">
                <a:latin typeface="Arial"/>
                <a:cs typeface="Arial"/>
              </a:rPr>
              <a:t>platform</a:t>
            </a:r>
            <a:endParaRPr sz="1800">
              <a:latin typeface="Arial"/>
              <a:cs typeface="Arial"/>
            </a:endParaRPr>
          </a:p>
          <a:p>
            <a:pPr marL="396875">
              <a:lnSpc>
                <a:spcPct val="100000"/>
              </a:lnSpc>
              <a:spcBef>
                <a:spcPts val="5"/>
              </a:spcBef>
            </a:pPr>
            <a:r>
              <a:rPr sz="1800" dirty="0">
                <a:latin typeface="Arial"/>
                <a:cs typeface="Arial"/>
              </a:rPr>
              <a:t>supplying</a:t>
            </a:r>
            <a:r>
              <a:rPr sz="1800" spc="10" dirty="0">
                <a:latin typeface="Arial"/>
                <a:cs typeface="Arial"/>
              </a:rPr>
              <a:t> </a:t>
            </a:r>
            <a:r>
              <a:rPr sz="1800" dirty="0">
                <a:latin typeface="Arial"/>
                <a:cs typeface="Arial"/>
              </a:rPr>
              <a:t>the</a:t>
            </a:r>
            <a:r>
              <a:rPr sz="1800" spc="-45" dirty="0">
                <a:latin typeface="Arial"/>
                <a:cs typeface="Arial"/>
              </a:rPr>
              <a:t> </a:t>
            </a:r>
            <a:r>
              <a:rPr sz="1800" dirty="0">
                <a:latin typeface="Arial"/>
                <a:cs typeface="Arial"/>
              </a:rPr>
              <a:t>material</a:t>
            </a:r>
            <a:r>
              <a:rPr sz="1800" spc="-20" dirty="0">
                <a:latin typeface="Arial"/>
                <a:cs typeface="Arial"/>
              </a:rPr>
              <a:t> </a:t>
            </a:r>
            <a:r>
              <a:rPr sz="1800" dirty="0">
                <a:latin typeface="Arial"/>
                <a:cs typeface="Arial"/>
              </a:rPr>
              <a:t>elevates,</a:t>
            </a:r>
            <a:r>
              <a:rPr sz="1800" spc="-15" dirty="0">
                <a:latin typeface="Arial"/>
                <a:cs typeface="Arial"/>
              </a:rPr>
              <a:t> </a:t>
            </a:r>
            <a:r>
              <a:rPr sz="1800" dirty="0">
                <a:latin typeface="Arial"/>
                <a:cs typeface="Arial"/>
              </a:rPr>
              <a:t>providing</a:t>
            </a:r>
            <a:r>
              <a:rPr sz="1800" spc="-15" dirty="0">
                <a:latin typeface="Arial"/>
                <a:cs typeface="Arial"/>
              </a:rPr>
              <a:t> </a:t>
            </a:r>
            <a:r>
              <a:rPr sz="1800" dirty="0">
                <a:latin typeface="Arial"/>
                <a:cs typeface="Arial"/>
              </a:rPr>
              <a:t>more</a:t>
            </a:r>
            <a:r>
              <a:rPr sz="1800" spc="-40" dirty="0">
                <a:latin typeface="Arial"/>
                <a:cs typeface="Arial"/>
              </a:rPr>
              <a:t> </a:t>
            </a:r>
            <a:r>
              <a:rPr sz="1800" dirty="0">
                <a:latin typeface="Arial"/>
                <a:cs typeface="Arial"/>
              </a:rPr>
              <a:t>material</a:t>
            </a:r>
            <a:r>
              <a:rPr sz="1800" spc="-25" dirty="0">
                <a:latin typeface="Arial"/>
                <a:cs typeface="Arial"/>
              </a:rPr>
              <a:t> </a:t>
            </a:r>
            <a:r>
              <a:rPr sz="1800" dirty="0">
                <a:latin typeface="Arial"/>
                <a:cs typeface="Arial"/>
              </a:rPr>
              <a:t>to</a:t>
            </a:r>
            <a:r>
              <a:rPr sz="1800" spc="-30" dirty="0">
                <a:latin typeface="Arial"/>
                <a:cs typeface="Arial"/>
              </a:rPr>
              <a:t> </a:t>
            </a:r>
            <a:r>
              <a:rPr sz="1800" dirty="0">
                <a:latin typeface="Arial"/>
                <a:cs typeface="Arial"/>
              </a:rPr>
              <a:t>the</a:t>
            </a:r>
            <a:r>
              <a:rPr sz="1800" spc="-40" dirty="0">
                <a:latin typeface="Arial"/>
                <a:cs typeface="Arial"/>
              </a:rPr>
              <a:t> </a:t>
            </a:r>
            <a:r>
              <a:rPr sz="1800" spc="-10" dirty="0">
                <a:latin typeface="Arial"/>
                <a:cs typeface="Arial"/>
              </a:rPr>
              <a:t>system.</a:t>
            </a:r>
            <a:endParaRPr sz="1800">
              <a:latin typeface="Arial"/>
              <a:cs typeface="Arial"/>
            </a:endParaRPr>
          </a:p>
          <a:p>
            <a:pPr>
              <a:lnSpc>
                <a:spcPct val="100000"/>
              </a:lnSpc>
              <a:spcBef>
                <a:spcPts val="1290"/>
              </a:spcBef>
            </a:pPr>
            <a:endParaRPr sz="1800">
              <a:latin typeface="Arial"/>
              <a:cs typeface="Arial"/>
            </a:endParaRPr>
          </a:p>
          <a:p>
            <a:pPr marL="396875" marR="5715" indent="-384810">
              <a:lnSpc>
                <a:spcPct val="100000"/>
              </a:lnSpc>
              <a:buClr>
                <a:srgbClr val="FD8537"/>
              </a:buClr>
              <a:buSzPct val="69444"/>
              <a:buFont typeface="Noto Sans Symbols2"/>
              <a:buChar char="⦿"/>
              <a:tabLst>
                <a:tab pos="396875" algn="l"/>
              </a:tabLst>
            </a:pPr>
            <a:r>
              <a:rPr sz="1800" dirty="0">
                <a:latin typeface="Arial"/>
                <a:cs typeface="Arial"/>
              </a:rPr>
              <a:t>The</a:t>
            </a:r>
            <a:r>
              <a:rPr sz="1800" spc="-45" dirty="0">
                <a:latin typeface="Arial"/>
                <a:cs typeface="Arial"/>
              </a:rPr>
              <a:t> </a:t>
            </a:r>
            <a:r>
              <a:rPr sz="1800" dirty="0">
                <a:latin typeface="Arial"/>
                <a:cs typeface="Arial"/>
              </a:rPr>
              <a:t>roller</a:t>
            </a:r>
            <a:r>
              <a:rPr sz="1800" spc="-15" dirty="0">
                <a:latin typeface="Arial"/>
                <a:cs typeface="Arial"/>
              </a:rPr>
              <a:t> </a:t>
            </a:r>
            <a:r>
              <a:rPr sz="1800" dirty="0">
                <a:latin typeface="Arial"/>
                <a:cs typeface="Arial"/>
              </a:rPr>
              <a:t>moves</a:t>
            </a:r>
            <a:r>
              <a:rPr sz="1800" spc="-25" dirty="0">
                <a:latin typeface="Arial"/>
                <a:cs typeface="Arial"/>
              </a:rPr>
              <a:t> </a:t>
            </a:r>
            <a:r>
              <a:rPr sz="1800" dirty="0">
                <a:latin typeface="Arial"/>
                <a:cs typeface="Arial"/>
              </a:rPr>
              <a:t>the</a:t>
            </a:r>
            <a:r>
              <a:rPr sz="1800" spc="-35" dirty="0">
                <a:latin typeface="Arial"/>
                <a:cs typeface="Arial"/>
              </a:rPr>
              <a:t> </a:t>
            </a:r>
            <a:r>
              <a:rPr sz="1800" dirty="0">
                <a:latin typeface="Arial"/>
                <a:cs typeface="Arial"/>
              </a:rPr>
              <a:t>new</a:t>
            </a:r>
            <a:r>
              <a:rPr sz="1800" spc="-20" dirty="0">
                <a:latin typeface="Arial"/>
                <a:cs typeface="Arial"/>
              </a:rPr>
              <a:t> </a:t>
            </a:r>
            <a:r>
              <a:rPr sz="1800" dirty="0">
                <a:latin typeface="Arial"/>
                <a:cs typeface="Arial"/>
              </a:rPr>
              <a:t>material</a:t>
            </a:r>
            <a:r>
              <a:rPr sz="1800" spc="-15" dirty="0">
                <a:latin typeface="Arial"/>
                <a:cs typeface="Arial"/>
              </a:rPr>
              <a:t> </a:t>
            </a:r>
            <a:r>
              <a:rPr sz="1800" dirty="0">
                <a:latin typeface="Arial"/>
                <a:cs typeface="Arial"/>
              </a:rPr>
              <a:t>to</a:t>
            </a:r>
            <a:r>
              <a:rPr sz="1800" spc="-20" dirty="0">
                <a:latin typeface="Arial"/>
                <a:cs typeface="Arial"/>
              </a:rPr>
              <a:t> </a:t>
            </a:r>
            <a:r>
              <a:rPr sz="1800" dirty="0">
                <a:latin typeface="Arial"/>
                <a:cs typeface="Arial"/>
              </a:rPr>
              <a:t>the</a:t>
            </a:r>
            <a:r>
              <a:rPr sz="1800" spc="-35" dirty="0">
                <a:latin typeface="Arial"/>
                <a:cs typeface="Arial"/>
              </a:rPr>
              <a:t> </a:t>
            </a:r>
            <a:r>
              <a:rPr sz="1800" dirty="0">
                <a:latin typeface="Arial"/>
                <a:cs typeface="Arial"/>
              </a:rPr>
              <a:t>building</a:t>
            </a:r>
            <a:r>
              <a:rPr sz="1800" spc="-10" dirty="0">
                <a:latin typeface="Arial"/>
                <a:cs typeface="Arial"/>
              </a:rPr>
              <a:t> </a:t>
            </a:r>
            <a:r>
              <a:rPr sz="1800" dirty="0">
                <a:latin typeface="Arial"/>
                <a:cs typeface="Arial"/>
              </a:rPr>
              <a:t>platform,</a:t>
            </a:r>
            <a:r>
              <a:rPr sz="1800" spc="-25" dirty="0">
                <a:latin typeface="Arial"/>
                <a:cs typeface="Arial"/>
              </a:rPr>
              <a:t> </a:t>
            </a:r>
            <a:r>
              <a:rPr sz="1800" dirty="0">
                <a:latin typeface="Arial"/>
                <a:cs typeface="Arial"/>
              </a:rPr>
              <a:t>leveling</a:t>
            </a:r>
            <a:r>
              <a:rPr sz="1800" spc="-5" dirty="0">
                <a:latin typeface="Arial"/>
                <a:cs typeface="Arial"/>
              </a:rPr>
              <a:t> </a:t>
            </a:r>
            <a:r>
              <a:rPr sz="1800" dirty="0">
                <a:latin typeface="Arial"/>
                <a:cs typeface="Arial"/>
              </a:rPr>
              <a:t>the</a:t>
            </a:r>
            <a:r>
              <a:rPr sz="1800" spc="-35" dirty="0">
                <a:latin typeface="Arial"/>
                <a:cs typeface="Arial"/>
              </a:rPr>
              <a:t> </a:t>
            </a:r>
            <a:r>
              <a:rPr sz="1800" spc="-10" dirty="0">
                <a:latin typeface="Arial"/>
                <a:cs typeface="Arial"/>
              </a:rPr>
              <a:t>surface, </a:t>
            </a:r>
            <a:r>
              <a:rPr sz="1800" dirty="0">
                <a:latin typeface="Arial"/>
                <a:cs typeface="Arial"/>
              </a:rPr>
              <a:t>and</a:t>
            </a:r>
            <a:r>
              <a:rPr sz="1800" spc="-15" dirty="0">
                <a:latin typeface="Arial"/>
                <a:cs typeface="Arial"/>
              </a:rPr>
              <a:t> </a:t>
            </a:r>
            <a:r>
              <a:rPr sz="1800" dirty="0">
                <a:latin typeface="Arial"/>
                <a:cs typeface="Arial"/>
              </a:rPr>
              <a:t>the</a:t>
            </a:r>
            <a:r>
              <a:rPr sz="1800" spc="-20" dirty="0">
                <a:latin typeface="Arial"/>
                <a:cs typeface="Arial"/>
              </a:rPr>
              <a:t> </a:t>
            </a:r>
            <a:r>
              <a:rPr sz="1800" dirty="0">
                <a:latin typeface="Arial"/>
                <a:cs typeface="Arial"/>
              </a:rPr>
              <a:t>process</a:t>
            </a:r>
            <a:r>
              <a:rPr sz="1800" spc="-15" dirty="0">
                <a:latin typeface="Arial"/>
                <a:cs typeface="Arial"/>
              </a:rPr>
              <a:t> </a:t>
            </a:r>
            <a:r>
              <a:rPr sz="1800" spc="-10" dirty="0">
                <a:latin typeface="Arial"/>
                <a:cs typeface="Arial"/>
              </a:rPr>
              <a:t>repeats.</a:t>
            </a:r>
            <a:endParaRPr sz="1800">
              <a:latin typeface="Arial"/>
              <a:cs typeface="Arial"/>
            </a:endParaRPr>
          </a:p>
          <a:p>
            <a:pPr>
              <a:lnSpc>
                <a:spcPct val="100000"/>
              </a:lnSpc>
              <a:spcBef>
                <a:spcPts val="1290"/>
              </a:spcBef>
              <a:buClr>
                <a:srgbClr val="FD8537"/>
              </a:buClr>
              <a:buFont typeface="Noto Sans Symbols2"/>
              <a:buChar char="⦿"/>
            </a:pPr>
            <a:endParaRPr sz="1800">
              <a:latin typeface="Arial"/>
              <a:cs typeface="Arial"/>
            </a:endParaRPr>
          </a:p>
          <a:p>
            <a:pPr marL="396875" marR="5080" indent="-384810">
              <a:lnSpc>
                <a:spcPct val="100000"/>
              </a:lnSpc>
              <a:buClr>
                <a:srgbClr val="FD8537"/>
              </a:buClr>
              <a:buSzPct val="69444"/>
              <a:buFont typeface="Noto Sans Symbols2"/>
              <a:buChar char="⦿"/>
              <a:tabLst>
                <a:tab pos="396875" algn="l"/>
              </a:tabLst>
            </a:pPr>
            <a:r>
              <a:rPr sz="1800" dirty="0">
                <a:latin typeface="Arial"/>
                <a:cs typeface="Arial"/>
              </a:rPr>
              <a:t>Some</a:t>
            </a:r>
            <a:r>
              <a:rPr sz="1800" spc="-25" dirty="0">
                <a:latin typeface="Arial"/>
                <a:cs typeface="Arial"/>
              </a:rPr>
              <a:t> </a:t>
            </a:r>
            <a:r>
              <a:rPr sz="1800" dirty="0">
                <a:latin typeface="Arial"/>
                <a:cs typeface="Arial"/>
              </a:rPr>
              <a:t>SLS</a:t>
            </a:r>
            <a:r>
              <a:rPr sz="1800" spc="-25" dirty="0">
                <a:latin typeface="Arial"/>
                <a:cs typeface="Arial"/>
              </a:rPr>
              <a:t> </a:t>
            </a:r>
            <a:r>
              <a:rPr sz="1800" dirty="0">
                <a:latin typeface="Arial"/>
                <a:cs typeface="Arial"/>
              </a:rPr>
              <a:t>prototype machines</a:t>
            </a:r>
            <a:r>
              <a:rPr sz="1800" spc="-20" dirty="0">
                <a:latin typeface="Arial"/>
                <a:cs typeface="Arial"/>
              </a:rPr>
              <a:t> </a:t>
            </a:r>
            <a:r>
              <a:rPr sz="1800" dirty="0">
                <a:latin typeface="Arial"/>
                <a:cs typeface="Arial"/>
              </a:rPr>
              <a:t>use</a:t>
            </a:r>
            <a:r>
              <a:rPr sz="1800" spc="-20" dirty="0">
                <a:latin typeface="Arial"/>
                <a:cs typeface="Arial"/>
              </a:rPr>
              <a:t> </a:t>
            </a:r>
            <a:r>
              <a:rPr sz="1800" dirty="0">
                <a:latin typeface="Arial"/>
                <a:cs typeface="Arial"/>
              </a:rPr>
              <a:t>two</a:t>
            </a:r>
            <a:r>
              <a:rPr sz="1800" spc="5" dirty="0">
                <a:latin typeface="Arial"/>
                <a:cs typeface="Arial"/>
              </a:rPr>
              <a:t> </a:t>
            </a:r>
            <a:r>
              <a:rPr sz="1800" dirty="0">
                <a:latin typeface="Arial"/>
                <a:cs typeface="Arial"/>
              </a:rPr>
              <a:t>delivery</a:t>
            </a:r>
            <a:r>
              <a:rPr sz="1800" spc="-15" dirty="0">
                <a:latin typeface="Arial"/>
                <a:cs typeface="Arial"/>
              </a:rPr>
              <a:t> </a:t>
            </a:r>
            <a:r>
              <a:rPr sz="1800" dirty="0">
                <a:latin typeface="Arial"/>
                <a:cs typeface="Arial"/>
              </a:rPr>
              <a:t>platforms,</a:t>
            </a:r>
            <a:r>
              <a:rPr sz="1800" spc="-25" dirty="0">
                <a:latin typeface="Arial"/>
                <a:cs typeface="Arial"/>
              </a:rPr>
              <a:t> </a:t>
            </a:r>
            <a:r>
              <a:rPr sz="1800" dirty="0">
                <a:latin typeface="Arial"/>
                <a:cs typeface="Arial"/>
              </a:rPr>
              <a:t>one</a:t>
            </a:r>
            <a:r>
              <a:rPr sz="1800" spc="-20" dirty="0">
                <a:latin typeface="Arial"/>
                <a:cs typeface="Arial"/>
              </a:rPr>
              <a:t> </a:t>
            </a:r>
            <a:r>
              <a:rPr sz="1800" dirty="0">
                <a:latin typeface="Arial"/>
                <a:cs typeface="Arial"/>
              </a:rPr>
              <a:t>on</a:t>
            </a:r>
            <a:r>
              <a:rPr sz="1800" spc="-35" dirty="0">
                <a:latin typeface="Arial"/>
                <a:cs typeface="Arial"/>
              </a:rPr>
              <a:t> </a:t>
            </a:r>
            <a:r>
              <a:rPr sz="1800" dirty="0">
                <a:latin typeface="Arial"/>
                <a:cs typeface="Arial"/>
              </a:rPr>
              <a:t>each</a:t>
            </a:r>
            <a:r>
              <a:rPr sz="1800" spc="-15" dirty="0">
                <a:latin typeface="Arial"/>
                <a:cs typeface="Arial"/>
              </a:rPr>
              <a:t> </a:t>
            </a:r>
            <a:r>
              <a:rPr sz="1800" dirty="0">
                <a:latin typeface="Arial"/>
                <a:cs typeface="Arial"/>
              </a:rPr>
              <a:t>side</a:t>
            </a:r>
            <a:r>
              <a:rPr sz="1800" spc="-25" dirty="0">
                <a:latin typeface="Arial"/>
                <a:cs typeface="Arial"/>
              </a:rPr>
              <a:t> of </a:t>
            </a:r>
            <a:r>
              <a:rPr sz="1800" dirty="0">
                <a:latin typeface="Arial"/>
                <a:cs typeface="Arial"/>
              </a:rPr>
              <a:t>the</a:t>
            </a:r>
            <a:r>
              <a:rPr sz="1800" spc="-40" dirty="0">
                <a:latin typeface="Arial"/>
                <a:cs typeface="Arial"/>
              </a:rPr>
              <a:t> </a:t>
            </a:r>
            <a:r>
              <a:rPr sz="1800" dirty="0">
                <a:latin typeface="Arial"/>
                <a:cs typeface="Arial"/>
              </a:rPr>
              <a:t>building</a:t>
            </a:r>
            <a:r>
              <a:rPr sz="1800" spc="-15" dirty="0">
                <a:latin typeface="Arial"/>
                <a:cs typeface="Arial"/>
              </a:rPr>
              <a:t> </a:t>
            </a:r>
            <a:r>
              <a:rPr sz="1800" dirty="0">
                <a:latin typeface="Arial"/>
                <a:cs typeface="Arial"/>
              </a:rPr>
              <a:t>platform,</a:t>
            </a:r>
            <a:r>
              <a:rPr sz="1800" spc="-30" dirty="0">
                <a:latin typeface="Arial"/>
                <a:cs typeface="Arial"/>
              </a:rPr>
              <a:t> </a:t>
            </a:r>
            <a:r>
              <a:rPr sz="1800" dirty="0">
                <a:latin typeface="Arial"/>
                <a:cs typeface="Arial"/>
              </a:rPr>
              <a:t>for</a:t>
            </a:r>
            <a:r>
              <a:rPr sz="1800" spc="-25" dirty="0">
                <a:latin typeface="Arial"/>
                <a:cs typeface="Arial"/>
              </a:rPr>
              <a:t> </a:t>
            </a:r>
            <a:r>
              <a:rPr sz="1800" spc="-10" dirty="0">
                <a:latin typeface="Arial"/>
                <a:cs typeface="Arial"/>
              </a:rPr>
              <a:t>efficiency,</a:t>
            </a:r>
            <a:r>
              <a:rPr sz="1800" spc="10" dirty="0">
                <a:latin typeface="Arial"/>
                <a:cs typeface="Arial"/>
              </a:rPr>
              <a:t> </a:t>
            </a:r>
            <a:r>
              <a:rPr sz="1800" dirty="0">
                <a:latin typeface="Arial"/>
                <a:cs typeface="Arial"/>
              </a:rPr>
              <a:t>so</a:t>
            </a:r>
            <a:r>
              <a:rPr sz="1800" spc="-30" dirty="0">
                <a:latin typeface="Arial"/>
                <a:cs typeface="Arial"/>
              </a:rPr>
              <a:t> </a:t>
            </a:r>
            <a:r>
              <a:rPr sz="1800" dirty="0">
                <a:latin typeface="Arial"/>
                <a:cs typeface="Arial"/>
              </a:rPr>
              <a:t>the</a:t>
            </a:r>
            <a:r>
              <a:rPr sz="1800" spc="-35" dirty="0">
                <a:latin typeface="Arial"/>
                <a:cs typeface="Arial"/>
              </a:rPr>
              <a:t> </a:t>
            </a:r>
            <a:r>
              <a:rPr sz="1800" dirty="0">
                <a:latin typeface="Arial"/>
                <a:cs typeface="Arial"/>
              </a:rPr>
              <a:t>roller</a:t>
            </a:r>
            <a:r>
              <a:rPr sz="1800" spc="-25" dirty="0">
                <a:latin typeface="Arial"/>
                <a:cs typeface="Arial"/>
              </a:rPr>
              <a:t> </a:t>
            </a:r>
            <a:r>
              <a:rPr sz="1800" dirty="0">
                <a:latin typeface="Arial"/>
                <a:cs typeface="Arial"/>
              </a:rPr>
              <a:t>can</a:t>
            </a:r>
            <a:r>
              <a:rPr sz="1800" spc="-40" dirty="0">
                <a:latin typeface="Arial"/>
                <a:cs typeface="Arial"/>
              </a:rPr>
              <a:t> </a:t>
            </a:r>
            <a:r>
              <a:rPr sz="1800" dirty="0">
                <a:latin typeface="Arial"/>
                <a:cs typeface="Arial"/>
              </a:rPr>
              <a:t>supply</a:t>
            </a:r>
            <a:r>
              <a:rPr sz="1800" spc="-15" dirty="0">
                <a:latin typeface="Arial"/>
                <a:cs typeface="Arial"/>
              </a:rPr>
              <a:t> </a:t>
            </a:r>
            <a:r>
              <a:rPr sz="1800" dirty="0">
                <a:latin typeface="Arial"/>
                <a:cs typeface="Arial"/>
              </a:rPr>
              <a:t>material</a:t>
            </a:r>
            <a:r>
              <a:rPr sz="1800" spc="-20" dirty="0">
                <a:latin typeface="Arial"/>
                <a:cs typeface="Arial"/>
              </a:rPr>
              <a:t> </a:t>
            </a:r>
            <a:r>
              <a:rPr sz="1800" dirty="0">
                <a:latin typeface="Arial"/>
                <a:cs typeface="Arial"/>
              </a:rPr>
              <a:t>to</a:t>
            </a:r>
            <a:r>
              <a:rPr sz="1800" spc="-30" dirty="0">
                <a:latin typeface="Arial"/>
                <a:cs typeface="Arial"/>
              </a:rPr>
              <a:t> </a:t>
            </a:r>
            <a:r>
              <a:rPr sz="1800" spc="-25" dirty="0">
                <a:latin typeface="Arial"/>
                <a:cs typeface="Arial"/>
              </a:rPr>
              <a:t>the </a:t>
            </a:r>
            <a:r>
              <a:rPr sz="1800" dirty="0">
                <a:latin typeface="Arial"/>
                <a:cs typeface="Arial"/>
              </a:rPr>
              <a:t>building</a:t>
            </a:r>
            <a:r>
              <a:rPr sz="1800" spc="-10" dirty="0">
                <a:latin typeface="Arial"/>
                <a:cs typeface="Arial"/>
              </a:rPr>
              <a:t> </a:t>
            </a:r>
            <a:r>
              <a:rPr sz="1800" dirty="0">
                <a:latin typeface="Arial"/>
                <a:cs typeface="Arial"/>
              </a:rPr>
              <a:t>platform</a:t>
            </a:r>
            <a:r>
              <a:rPr sz="1800" spc="-15" dirty="0">
                <a:latin typeface="Arial"/>
                <a:cs typeface="Arial"/>
              </a:rPr>
              <a:t> </a:t>
            </a:r>
            <a:r>
              <a:rPr sz="1800" dirty="0">
                <a:latin typeface="Arial"/>
                <a:cs typeface="Arial"/>
              </a:rPr>
              <a:t>in</a:t>
            </a:r>
            <a:r>
              <a:rPr sz="1800" spc="-35" dirty="0">
                <a:latin typeface="Arial"/>
                <a:cs typeface="Arial"/>
              </a:rPr>
              <a:t> </a:t>
            </a:r>
            <a:r>
              <a:rPr sz="1800" dirty="0">
                <a:latin typeface="Arial"/>
                <a:cs typeface="Arial"/>
              </a:rPr>
              <a:t>both</a:t>
            </a:r>
            <a:r>
              <a:rPr sz="1800" spc="-25" dirty="0">
                <a:latin typeface="Arial"/>
                <a:cs typeface="Arial"/>
              </a:rPr>
              <a:t> </a:t>
            </a:r>
            <a:r>
              <a:rPr sz="1800" spc="-10" dirty="0">
                <a:latin typeface="Arial"/>
                <a:cs typeface="Arial"/>
              </a:rPr>
              <a:t>directions.</a:t>
            </a:r>
            <a:endParaRPr sz="18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39471" rIns="0" bIns="0" rtlCol="0">
            <a:spAutoFit/>
          </a:bodyPr>
          <a:lstStyle/>
          <a:p>
            <a:pPr marL="493395">
              <a:lnSpc>
                <a:spcPct val="100000"/>
              </a:lnSpc>
              <a:spcBef>
                <a:spcPts val="100"/>
              </a:spcBef>
            </a:pPr>
            <a:r>
              <a:rPr dirty="0">
                <a:latin typeface="Arial"/>
                <a:cs typeface="Arial"/>
              </a:rPr>
              <a:t>SLS:</a:t>
            </a:r>
            <a:r>
              <a:rPr spc="-10" dirty="0">
                <a:latin typeface="Arial"/>
                <a:cs typeface="Arial"/>
              </a:rPr>
              <a:t> </a:t>
            </a:r>
            <a:r>
              <a:rPr dirty="0">
                <a:latin typeface="Arial"/>
                <a:cs typeface="Arial"/>
              </a:rPr>
              <a:t>companies</a:t>
            </a:r>
            <a:r>
              <a:rPr spc="-15" dirty="0">
                <a:latin typeface="Arial"/>
                <a:cs typeface="Arial"/>
              </a:rPr>
              <a:t> </a:t>
            </a:r>
            <a:r>
              <a:rPr dirty="0">
                <a:latin typeface="Arial"/>
                <a:cs typeface="Arial"/>
              </a:rPr>
              <a:t>and</a:t>
            </a:r>
            <a:r>
              <a:rPr spc="-20" dirty="0">
                <a:latin typeface="Arial"/>
                <a:cs typeface="Arial"/>
              </a:rPr>
              <a:t> </a:t>
            </a:r>
            <a:r>
              <a:rPr spc="-10" dirty="0">
                <a:latin typeface="Arial"/>
                <a:cs typeface="Arial"/>
              </a:rPr>
              <a:t>applications</a:t>
            </a:r>
          </a:p>
        </p:txBody>
      </p:sp>
      <p:sp>
        <p:nvSpPr>
          <p:cNvPr id="3" name="object 3"/>
          <p:cNvSpPr txBox="1"/>
          <p:nvPr/>
        </p:nvSpPr>
        <p:spPr>
          <a:xfrm>
            <a:off x="990600" y="990600"/>
            <a:ext cx="6934200" cy="2062480"/>
          </a:xfrm>
          <a:prstGeom prst="rect">
            <a:avLst/>
          </a:prstGeom>
          <a:ln w="9144">
            <a:solidFill>
              <a:srgbClr val="7597D9"/>
            </a:solidFill>
          </a:ln>
        </p:spPr>
        <p:txBody>
          <a:bodyPr vert="horz" wrap="square" lIns="0" tIns="40640" rIns="0" bIns="0" rtlCol="0">
            <a:spAutoFit/>
          </a:bodyPr>
          <a:lstStyle/>
          <a:p>
            <a:pPr marL="91440" marR="1906270">
              <a:lnSpc>
                <a:spcPct val="100000"/>
              </a:lnSpc>
              <a:spcBef>
                <a:spcPts val="320"/>
              </a:spcBef>
            </a:pPr>
            <a:r>
              <a:rPr sz="1800" dirty="0">
                <a:latin typeface="Carlito"/>
                <a:cs typeface="Carlito"/>
              </a:rPr>
              <a:t>First</a:t>
            </a:r>
            <a:r>
              <a:rPr sz="1800" spc="-45" dirty="0">
                <a:latin typeface="Carlito"/>
                <a:cs typeface="Carlito"/>
              </a:rPr>
              <a:t> </a:t>
            </a:r>
            <a:r>
              <a:rPr sz="1800" spc="-10" dirty="0">
                <a:latin typeface="Carlito"/>
                <a:cs typeface="Carlito"/>
              </a:rPr>
              <a:t>commercialized</a:t>
            </a:r>
            <a:r>
              <a:rPr sz="1800" spc="-30" dirty="0">
                <a:latin typeface="Carlito"/>
                <a:cs typeface="Carlito"/>
              </a:rPr>
              <a:t> </a:t>
            </a:r>
            <a:r>
              <a:rPr sz="1800" dirty="0">
                <a:latin typeface="Carlito"/>
                <a:cs typeface="Carlito"/>
              </a:rPr>
              <a:t>by</a:t>
            </a:r>
            <a:r>
              <a:rPr sz="1800" spc="-50" dirty="0">
                <a:latin typeface="Carlito"/>
                <a:cs typeface="Carlito"/>
              </a:rPr>
              <a:t> </a:t>
            </a:r>
            <a:r>
              <a:rPr sz="1800" dirty="0">
                <a:latin typeface="Carlito"/>
                <a:cs typeface="Carlito"/>
              </a:rPr>
              <a:t>Prof</a:t>
            </a:r>
            <a:r>
              <a:rPr sz="1800" spc="-50" dirty="0">
                <a:latin typeface="Carlito"/>
                <a:cs typeface="Carlito"/>
              </a:rPr>
              <a:t> </a:t>
            </a:r>
            <a:r>
              <a:rPr sz="1800" dirty="0">
                <a:latin typeface="Carlito"/>
                <a:cs typeface="Carlito"/>
              </a:rPr>
              <a:t>Carl</a:t>
            </a:r>
            <a:r>
              <a:rPr sz="1800" spc="-50" dirty="0">
                <a:latin typeface="Carlito"/>
                <a:cs typeface="Carlito"/>
              </a:rPr>
              <a:t> </a:t>
            </a:r>
            <a:r>
              <a:rPr sz="1800" dirty="0">
                <a:latin typeface="Carlito"/>
                <a:cs typeface="Carlito"/>
              </a:rPr>
              <a:t>Deckard</a:t>
            </a:r>
            <a:r>
              <a:rPr sz="1800" spc="-30" dirty="0">
                <a:latin typeface="Carlito"/>
                <a:cs typeface="Carlito"/>
              </a:rPr>
              <a:t> </a:t>
            </a:r>
            <a:r>
              <a:rPr sz="1800" dirty="0">
                <a:latin typeface="Carlito"/>
                <a:cs typeface="Carlito"/>
              </a:rPr>
              <a:t>(UT</a:t>
            </a:r>
            <a:r>
              <a:rPr sz="1800" spc="-40" dirty="0">
                <a:latin typeface="Carlito"/>
                <a:cs typeface="Carlito"/>
              </a:rPr>
              <a:t> </a:t>
            </a:r>
            <a:r>
              <a:rPr sz="1800" spc="-10" dirty="0">
                <a:latin typeface="Carlito"/>
                <a:cs typeface="Carlito"/>
              </a:rPr>
              <a:t>Austin) Marketed</a:t>
            </a:r>
            <a:r>
              <a:rPr sz="1800" spc="-30" dirty="0">
                <a:latin typeface="Carlito"/>
                <a:cs typeface="Carlito"/>
              </a:rPr>
              <a:t> </a:t>
            </a:r>
            <a:r>
              <a:rPr sz="1800" dirty="0">
                <a:latin typeface="Carlito"/>
                <a:cs typeface="Carlito"/>
              </a:rPr>
              <a:t>by</a:t>
            </a:r>
            <a:r>
              <a:rPr sz="1800" spc="-30" dirty="0">
                <a:latin typeface="Carlito"/>
                <a:cs typeface="Carlito"/>
              </a:rPr>
              <a:t> </a:t>
            </a:r>
            <a:r>
              <a:rPr sz="1800" dirty="0">
                <a:latin typeface="Carlito"/>
                <a:cs typeface="Carlito"/>
              </a:rPr>
              <a:t>DTM</a:t>
            </a:r>
            <a:r>
              <a:rPr sz="1800" spc="-35" dirty="0">
                <a:latin typeface="Carlito"/>
                <a:cs typeface="Carlito"/>
              </a:rPr>
              <a:t> </a:t>
            </a:r>
            <a:r>
              <a:rPr sz="1800" spc="-10" dirty="0">
                <a:latin typeface="Carlito"/>
                <a:cs typeface="Carlito"/>
              </a:rPr>
              <a:t>Corp.</a:t>
            </a:r>
            <a:endParaRPr sz="1800" dirty="0">
              <a:latin typeface="Carlito"/>
              <a:cs typeface="Carlito"/>
            </a:endParaRPr>
          </a:p>
          <a:p>
            <a:pPr marL="91440">
              <a:lnSpc>
                <a:spcPct val="100000"/>
              </a:lnSpc>
            </a:pPr>
            <a:r>
              <a:rPr sz="1800" dirty="0">
                <a:latin typeface="Carlito"/>
                <a:cs typeface="Carlito"/>
              </a:rPr>
              <a:t>DTM</a:t>
            </a:r>
            <a:r>
              <a:rPr sz="1800" spc="-55" dirty="0">
                <a:latin typeface="Carlito"/>
                <a:cs typeface="Carlito"/>
              </a:rPr>
              <a:t> </a:t>
            </a:r>
            <a:r>
              <a:rPr sz="1800" dirty="0">
                <a:latin typeface="Carlito"/>
                <a:cs typeface="Carlito"/>
              </a:rPr>
              <a:t>acquired</a:t>
            </a:r>
            <a:r>
              <a:rPr sz="1800" spc="-35" dirty="0">
                <a:latin typeface="Carlito"/>
                <a:cs typeface="Carlito"/>
              </a:rPr>
              <a:t> </a:t>
            </a:r>
            <a:r>
              <a:rPr sz="1800" dirty="0">
                <a:latin typeface="Carlito"/>
                <a:cs typeface="Carlito"/>
              </a:rPr>
              <a:t>by</a:t>
            </a:r>
            <a:r>
              <a:rPr sz="1800" spc="-45" dirty="0">
                <a:latin typeface="Carlito"/>
                <a:cs typeface="Carlito"/>
              </a:rPr>
              <a:t> </a:t>
            </a:r>
            <a:r>
              <a:rPr sz="1800" spc="-10" dirty="0">
                <a:latin typeface="Carlito"/>
                <a:cs typeface="Carlito"/>
              </a:rPr>
              <a:t>3Dsystems</a:t>
            </a:r>
            <a:r>
              <a:rPr sz="1800" spc="-60" dirty="0">
                <a:latin typeface="Carlito"/>
                <a:cs typeface="Carlito"/>
              </a:rPr>
              <a:t> </a:t>
            </a:r>
            <a:r>
              <a:rPr sz="1800" spc="-20" dirty="0">
                <a:latin typeface="Carlito"/>
                <a:cs typeface="Carlito"/>
              </a:rPr>
              <a:t>Inc.</a:t>
            </a:r>
            <a:endParaRPr sz="1800" dirty="0">
              <a:latin typeface="Carlito"/>
              <a:cs typeface="Carlito"/>
            </a:endParaRPr>
          </a:p>
          <a:p>
            <a:pPr marL="316230" indent="-224790">
              <a:lnSpc>
                <a:spcPct val="100000"/>
              </a:lnSpc>
              <a:spcBef>
                <a:spcPts val="2160"/>
              </a:spcBef>
              <a:buAutoNum type="arabicPeriod"/>
              <a:tabLst>
                <a:tab pos="316230" algn="l"/>
              </a:tabLst>
            </a:pPr>
            <a:r>
              <a:rPr sz="1800" dirty="0">
                <a:latin typeface="Carlito"/>
                <a:cs typeface="Carlito"/>
              </a:rPr>
              <a:t>3D</a:t>
            </a:r>
            <a:r>
              <a:rPr sz="1800" spc="-25" dirty="0">
                <a:latin typeface="Carlito"/>
                <a:cs typeface="Carlito"/>
              </a:rPr>
              <a:t> </a:t>
            </a:r>
            <a:r>
              <a:rPr sz="1800" spc="-10" dirty="0">
                <a:latin typeface="Carlito"/>
                <a:cs typeface="Carlito"/>
              </a:rPr>
              <a:t>Systems™</a:t>
            </a:r>
            <a:r>
              <a:rPr sz="1800" spc="-40" dirty="0">
                <a:latin typeface="Carlito"/>
                <a:cs typeface="Carlito"/>
              </a:rPr>
              <a:t> </a:t>
            </a:r>
            <a:r>
              <a:rPr sz="1800" dirty="0">
                <a:latin typeface="Carlito"/>
                <a:cs typeface="Carlito"/>
              </a:rPr>
              <a:t>Inc.</a:t>
            </a:r>
            <a:r>
              <a:rPr sz="1800" spc="-30" dirty="0">
                <a:latin typeface="Carlito"/>
                <a:cs typeface="Carlito"/>
              </a:rPr>
              <a:t> </a:t>
            </a:r>
            <a:r>
              <a:rPr sz="1800" spc="-10" dirty="0">
                <a:latin typeface="Carlito"/>
                <a:cs typeface="Carlito"/>
              </a:rPr>
              <a:t>(</a:t>
            </a:r>
            <a:r>
              <a:rPr sz="1800" u="sng" spc="-10" dirty="0">
                <a:solidFill>
                  <a:srgbClr val="D2601C"/>
                </a:solidFill>
                <a:uFill>
                  <a:solidFill>
                    <a:srgbClr val="D2601C"/>
                  </a:solidFill>
                </a:uFill>
                <a:latin typeface="Carlito"/>
                <a:cs typeface="Carlito"/>
                <a:hlinkClick r:id="rId2"/>
              </a:rPr>
              <a:t>www.3Dsystems.com</a:t>
            </a:r>
            <a:r>
              <a:rPr sz="1800" u="none" spc="-10" dirty="0">
                <a:latin typeface="Carlito"/>
                <a:cs typeface="Carlito"/>
              </a:rPr>
              <a:t>)</a:t>
            </a:r>
            <a:endParaRPr sz="1800">
              <a:latin typeface="Carlito"/>
              <a:cs typeface="Carlito"/>
            </a:endParaRPr>
          </a:p>
          <a:p>
            <a:pPr>
              <a:lnSpc>
                <a:spcPct val="100000"/>
              </a:lnSpc>
              <a:spcBef>
                <a:spcPts val="15"/>
              </a:spcBef>
              <a:buFont typeface="Carlito"/>
              <a:buAutoNum type="arabicPeriod"/>
            </a:pPr>
            <a:endParaRPr sz="1800" dirty="0">
              <a:latin typeface="Carlito"/>
              <a:cs typeface="Carlito"/>
            </a:endParaRPr>
          </a:p>
          <a:p>
            <a:pPr marL="315595" indent="-224154">
              <a:lnSpc>
                <a:spcPct val="100000"/>
              </a:lnSpc>
              <a:buAutoNum type="arabicPeriod"/>
              <a:tabLst>
                <a:tab pos="315595" algn="l"/>
              </a:tabLst>
            </a:pPr>
            <a:r>
              <a:rPr sz="1800" dirty="0">
                <a:latin typeface="Carlito"/>
                <a:cs typeface="Carlito"/>
              </a:rPr>
              <a:t>EOS</a:t>
            </a:r>
            <a:r>
              <a:rPr sz="1800" spc="-55" dirty="0">
                <a:latin typeface="Carlito"/>
                <a:cs typeface="Carlito"/>
              </a:rPr>
              <a:t> </a:t>
            </a:r>
            <a:r>
              <a:rPr sz="1800" dirty="0">
                <a:latin typeface="Carlito"/>
                <a:cs typeface="Carlito"/>
              </a:rPr>
              <a:t>GmbH,</a:t>
            </a:r>
            <a:r>
              <a:rPr sz="1800" spc="-50" dirty="0">
                <a:latin typeface="Carlito"/>
                <a:cs typeface="Carlito"/>
              </a:rPr>
              <a:t> </a:t>
            </a:r>
            <a:r>
              <a:rPr sz="1800" dirty="0">
                <a:latin typeface="Carlito"/>
                <a:cs typeface="Carlito"/>
              </a:rPr>
              <a:t>Munich,</a:t>
            </a:r>
            <a:r>
              <a:rPr sz="1800" spc="-35" dirty="0">
                <a:latin typeface="Carlito"/>
                <a:cs typeface="Carlito"/>
              </a:rPr>
              <a:t> </a:t>
            </a:r>
            <a:r>
              <a:rPr sz="1800" spc="-10" dirty="0">
                <a:latin typeface="Carlito"/>
                <a:cs typeface="Carlito"/>
              </a:rPr>
              <a:t>Germany</a:t>
            </a:r>
            <a:r>
              <a:rPr sz="2000" spc="-10" dirty="0">
                <a:latin typeface="Arial"/>
                <a:cs typeface="Arial"/>
              </a:rPr>
              <a:t>.</a:t>
            </a:r>
            <a:endParaRPr sz="2000" dirty="0">
              <a:latin typeface="Arial"/>
              <a:cs typeface="Arial"/>
            </a:endParaRPr>
          </a:p>
        </p:txBody>
      </p:sp>
      <p:pic>
        <p:nvPicPr>
          <p:cNvPr id="4" name="object 4"/>
          <p:cNvPicPr/>
          <p:nvPr/>
        </p:nvPicPr>
        <p:blipFill>
          <a:blip r:embed="rId3" cstate="print"/>
          <a:stretch>
            <a:fillRect/>
          </a:stretch>
        </p:blipFill>
        <p:spPr>
          <a:xfrm>
            <a:off x="560831" y="3819142"/>
            <a:ext cx="3194304" cy="2964180"/>
          </a:xfrm>
          <a:prstGeom prst="rect">
            <a:avLst/>
          </a:prstGeom>
        </p:spPr>
      </p:pic>
      <p:pic>
        <p:nvPicPr>
          <p:cNvPr id="5" name="object 5"/>
          <p:cNvPicPr/>
          <p:nvPr/>
        </p:nvPicPr>
        <p:blipFill>
          <a:blip r:embed="rId4" cstate="print"/>
          <a:stretch>
            <a:fillRect/>
          </a:stretch>
        </p:blipFill>
        <p:spPr>
          <a:xfrm>
            <a:off x="4485132" y="3811523"/>
            <a:ext cx="3802379" cy="2615184"/>
          </a:xfrm>
          <a:prstGeom prst="rect">
            <a:avLst/>
          </a:prstGeom>
        </p:spPr>
      </p:pic>
      <p:sp>
        <p:nvSpPr>
          <p:cNvPr id="6" name="object 6"/>
          <p:cNvSpPr txBox="1"/>
          <p:nvPr/>
        </p:nvSpPr>
        <p:spPr>
          <a:xfrm>
            <a:off x="4497451" y="6473444"/>
            <a:ext cx="311086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a:cs typeface="Arial"/>
              </a:rPr>
              <a:t>[both</a:t>
            </a:r>
            <a:r>
              <a:rPr sz="1600" spc="-45" dirty="0">
                <a:latin typeface="Arial"/>
                <a:cs typeface="Arial"/>
              </a:rPr>
              <a:t> </a:t>
            </a:r>
            <a:r>
              <a:rPr sz="1600" dirty="0">
                <a:latin typeface="Arial"/>
                <a:cs typeface="Arial"/>
              </a:rPr>
              <a:t>examples,</a:t>
            </a:r>
            <a:r>
              <a:rPr sz="1600" spc="-45" dirty="0">
                <a:latin typeface="Arial"/>
                <a:cs typeface="Arial"/>
              </a:rPr>
              <a:t> </a:t>
            </a:r>
            <a:r>
              <a:rPr sz="1600" dirty="0">
                <a:latin typeface="Arial"/>
                <a:cs typeface="Arial"/>
              </a:rPr>
              <a:t>source:</a:t>
            </a:r>
            <a:r>
              <a:rPr sz="1600" spc="-40" dirty="0">
                <a:latin typeface="Arial"/>
                <a:cs typeface="Arial"/>
              </a:rPr>
              <a:t> </a:t>
            </a:r>
            <a:r>
              <a:rPr sz="1600" dirty="0">
                <a:latin typeface="Arial"/>
                <a:cs typeface="Arial"/>
              </a:rPr>
              <a:t>DTM</a:t>
            </a:r>
            <a:r>
              <a:rPr sz="1600" spc="-45" dirty="0">
                <a:latin typeface="Arial"/>
                <a:cs typeface="Arial"/>
              </a:rPr>
              <a:t> </a:t>
            </a:r>
            <a:r>
              <a:rPr sz="1600" spc="-20" dirty="0">
                <a:latin typeface="Arial"/>
                <a:cs typeface="Arial"/>
              </a:rPr>
              <a:t>inc.]</a:t>
            </a:r>
            <a:endParaRPr sz="1600">
              <a:latin typeface="Arial"/>
              <a:cs typeface="Arial"/>
            </a:endParaRPr>
          </a:p>
        </p:txBody>
      </p:sp>
      <p:sp>
        <p:nvSpPr>
          <p:cNvPr id="7" name="object 7"/>
          <p:cNvSpPr txBox="1"/>
          <p:nvPr/>
        </p:nvSpPr>
        <p:spPr>
          <a:xfrm>
            <a:off x="756615" y="3523234"/>
            <a:ext cx="211264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a:cs typeface="Arial"/>
              </a:rPr>
              <a:t>Plastic</a:t>
            </a:r>
            <a:r>
              <a:rPr sz="1600" spc="-50" dirty="0">
                <a:latin typeface="Arial"/>
                <a:cs typeface="Arial"/>
              </a:rPr>
              <a:t> </a:t>
            </a:r>
            <a:r>
              <a:rPr sz="1600" dirty="0">
                <a:latin typeface="Arial"/>
                <a:cs typeface="Arial"/>
              </a:rPr>
              <a:t>parts</a:t>
            </a:r>
            <a:r>
              <a:rPr sz="1600" spc="-10" dirty="0">
                <a:latin typeface="Arial"/>
                <a:cs typeface="Arial"/>
              </a:rPr>
              <a:t> </a:t>
            </a:r>
            <a:r>
              <a:rPr sz="1600" dirty="0">
                <a:latin typeface="Arial"/>
                <a:cs typeface="Arial"/>
              </a:rPr>
              <a:t>using</a:t>
            </a:r>
            <a:r>
              <a:rPr sz="1600" spc="-45" dirty="0">
                <a:latin typeface="Arial"/>
                <a:cs typeface="Arial"/>
              </a:rPr>
              <a:t> </a:t>
            </a:r>
            <a:r>
              <a:rPr sz="1600" spc="-25" dirty="0">
                <a:latin typeface="Arial"/>
                <a:cs typeface="Arial"/>
              </a:rPr>
              <a:t>SLS</a:t>
            </a:r>
            <a:endParaRPr sz="1600">
              <a:latin typeface="Arial"/>
              <a:cs typeface="Arial"/>
            </a:endParaRPr>
          </a:p>
        </p:txBody>
      </p:sp>
      <p:sp>
        <p:nvSpPr>
          <p:cNvPr id="8" name="object 8"/>
          <p:cNvSpPr txBox="1"/>
          <p:nvPr/>
        </p:nvSpPr>
        <p:spPr>
          <a:xfrm>
            <a:off x="4497451" y="3504438"/>
            <a:ext cx="408622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Arial"/>
                <a:cs typeface="Arial"/>
              </a:rPr>
              <a:t>Metal</a:t>
            </a:r>
            <a:r>
              <a:rPr sz="1600" spc="-15" dirty="0">
                <a:latin typeface="Arial"/>
                <a:cs typeface="Arial"/>
              </a:rPr>
              <a:t> </a:t>
            </a:r>
            <a:r>
              <a:rPr sz="1600" dirty="0">
                <a:latin typeface="Arial"/>
                <a:cs typeface="Arial"/>
              </a:rPr>
              <a:t>mold</a:t>
            </a:r>
            <a:r>
              <a:rPr sz="1600" spc="-30" dirty="0">
                <a:latin typeface="Arial"/>
                <a:cs typeface="Arial"/>
              </a:rPr>
              <a:t> </a:t>
            </a:r>
            <a:r>
              <a:rPr sz="1600" dirty="0">
                <a:latin typeface="Arial"/>
                <a:cs typeface="Arial"/>
              </a:rPr>
              <a:t>using</a:t>
            </a:r>
            <a:r>
              <a:rPr sz="1600" spc="-40" dirty="0">
                <a:latin typeface="Arial"/>
                <a:cs typeface="Arial"/>
              </a:rPr>
              <a:t> </a:t>
            </a:r>
            <a:r>
              <a:rPr sz="1600" dirty="0">
                <a:latin typeface="Arial"/>
                <a:cs typeface="Arial"/>
              </a:rPr>
              <a:t>SLS,</a:t>
            </a:r>
            <a:r>
              <a:rPr sz="1600" spc="-30" dirty="0">
                <a:latin typeface="Arial"/>
                <a:cs typeface="Arial"/>
              </a:rPr>
              <a:t> </a:t>
            </a:r>
            <a:r>
              <a:rPr sz="1600" dirty="0">
                <a:latin typeface="Arial"/>
                <a:cs typeface="Arial"/>
              </a:rPr>
              <a:t>injection</a:t>
            </a:r>
            <a:r>
              <a:rPr sz="1600" spc="-50" dirty="0">
                <a:latin typeface="Arial"/>
                <a:cs typeface="Arial"/>
              </a:rPr>
              <a:t> </a:t>
            </a:r>
            <a:r>
              <a:rPr sz="1600" dirty="0">
                <a:latin typeface="Arial"/>
                <a:cs typeface="Arial"/>
              </a:rPr>
              <a:t>molded</a:t>
            </a:r>
            <a:r>
              <a:rPr sz="1600" spc="-30" dirty="0">
                <a:latin typeface="Arial"/>
                <a:cs typeface="Arial"/>
              </a:rPr>
              <a:t> </a:t>
            </a:r>
            <a:r>
              <a:rPr sz="1600" spc="-10" dirty="0">
                <a:latin typeface="Arial"/>
                <a:cs typeface="Arial"/>
              </a:rPr>
              <a:t>parts</a:t>
            </a:r>
            <a:endParaRPr sz="1600">
              <a:latin typeface="Arial"/>
              <a:cs typeface="Arial"/>
            </a:endParaRPr>
          </a:p>
        </p:txBody>
      </p:sp>
      <p:sp>
        <p:nvSpPr>
          <p:cNvPr id="9" name="object 9"/>
          <p:cNvSpPr txBox="1"/>
          <p:nvPr/>
        </p:nvSpPr>
        <p:spPr>
          <a:xfrm>
            <a:off x="8322691" y="5870549"/>
            <a:ext cx="224154" cy="239395"/>
          </a:xfrm>
          <a:prstGeom prst="rect">
            <a:avLst/>
          </a:prstGeom>
        </p:spPr>
        <p:txBody>
          <a:bodyPr vert="horz" wrap="square" lIns="0" tIns="12700" rIns="0" bIns="0" rtlCol="0">
            <a:spAutoFit/>
          </a:bodyPr>
          <a:lstStyle/>
          <a:p>
            <a:pPr marL="12700">
              <a:lnSpc>
                <a:spcPct val="100000"/>
              </a:lnSpc>
              <a:spcBef>
                <a:spcPts val="100"/>
              </a:spcBef>
            </a:pPr>
            <a:r>
              <a:rPr sz="1400" b="1" spc="-25" dirty="0">
                <a:solidFill>
                  <a:srgbClr val="FFFFFF"/>
                </a:solidFill>
                <a:latin typeface="Arial"/>
                <a:cs typeface="Arial"/>
              </a:rPr>
              <a:t>42</a:t>
            </a:r>
            <a:endParaRPr sz="14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22707" rIns="0" bIns="0" rtlCol="0">
            <a:spAutoFit/>
          </a:bodyPr>
          <a:lstStyle/>
          <a:p>
            <a:pPr marL="493395">
              <a:lnSpc>
                <a:spcPct val="100000"/>
              </a:lnSpc>
              <a:spcBef>
                <a:spcPts val="100"/>
              </a:spcBef>
            </a:pPr>
            <a:r>
              <a:rPr dirty="0"/>
              <a:t>3D</a:t>
            </a:r>
            <a:r>
              <a:rPr spc="-55" dirty="0"/>
              <a:t> </a:t>
            </a:r>
            <a:r>
              <a:rPr spc="-10" dirty="0"/>
              <a:t>printing</a:t>
            </a:r>
          </a:p>
        </p:txBody>
      </p:sp>
      <p:sp>
        <p:nvSpPr>
          <p:cNvPr id="3" name="object 3"/>
          <p:cNvSpPr txBox="1">
            <a:spLocks noGrp="1"/>
          </p:cNvSpPr>
          <p:nvPr>
            <p:ph type="body" idx="1"/>
          </p:nvPr>
        </p:nvSpPr>
        <p:spPr>
          <a:prstGeom prst="rect">
            <a:avLst/>
          </a:prstGeom>
        </p:spPr>
        <p:txBody>
          <a:bodyPr vert="horz" wrap="square" lIns="0" tIns="13335" rIns="0" bIns="0" rtlCol="0">
            <a:spAutoFit/>
          </a:bodyPr>
          <a:lstStyle/>
          <a:p>
            <a:pPr marL="12700" marR="163195">
              <a:lnSpc>
                <a:spcPct val="100000"/>
              </a:lnSpc>
              <a:spcBef>
                <a:spcPts val="105"/>
              </a:spcBef>
            </a:pPr>
            <a:r>
              <a:rPr spc="-20" dirty="0"/>
              <a:t>Technology</a:t>
            </a:r>
            <a:r>
              <a:rPr spc="-50" dirty="0"/>
              <a:t> </a:t>
            </a:r>
            <a:r>
              <a:rPr dirty="0"/>
              <a:t>invented</a:t>
            </a:r>
            <a:r>
              <a:rPr spc="-30" dirty="0"/>
              <a:t> </a:t>
            </a:r>
            <a:r>
              <a:rPr dirty="0"/>
              <a:t>at</a:t>
            </a:r>
            <a:r>
              <a:rPr spc="-35" dirty="0"/>
              <a:t> </a:t>
            </a:r>
            <a:r>
              <a:rPr dirty="0"/>
              <a:t>MIT</a:t>
            </a:r>
            <a:r>
              <a:rPr spc="-45" dirty="0"/>
              <a:t> </a:t>
            </a:r>
            <a:r>
              <a:rPr dirty="0"/>
              <a:t>in1994,</a:t>
            </a:r>
            <a:r>
              <a:rPr spc="-45" dirty="0"/>
              <a:t> </a:t>
            </a:r>
            <a:r>
              <a:rPr dirty="0"/>
              <a:t>Part</a:t>
            </a:r>
            <a:r>
              <a:rPr spc="-35" dirty="0"/>
              <a:t> </a:t>
            </a:r>
            <a:r>
              <a:rPr dirty="0"/>
              <a:t>constructed</a:t>
            </a:r>
            <a:r>
              <a:rPr spc="-55" dirty="0"/>
              <a:t> </a:t>
            </a:r>
            <a:r>
              <a:rPr dirty="0"/>
              <a:t>with</a:t>
            </a:r>
            <a:r>
              <a:rPr spc="-25" dirty="0"/>
              <a:t> </a:t>
            </a:r>
            <a:r>
              <a:rPr spc="-10" dirty="0"/>
              <a:t>starch powder</a:t>
            </a:r>
          </a:p>
          <a:p>
            <a:pPr marL="292100" indent="-279400">
              <a:lnSpc>
                <a:spcPct val="100000"/>
              </a:lnSpc>
              <a:buAutoNum type="arabicPeriod"/>
              <a:tabLst>
                <a:tab pos="292100" algn="l"/>
              </a:tabLst>
            </a:pPr>
            <a:r>
              <a:rPr dirty="0"/>
              <a:t>Layer</a:t>
            </a:r>
            <a:r>
              <a:rPr spc="-30" dirty="0"/>
              <a:t> </a:t>
            </a:r>
            <a:r>
              <a:rPr dirty="0"/>
              <a:t>of</a:t>
            </a:r>
            <a:r>
              <a:rPr spc="-25" dirty="0"/>
              <a:t> </a:t>
            </a:r>
            <a:r>
              <a:rPr dirty="0"/>
              <a:t>powder</a:t>
            </a:r>
            <a:r>
              <a:rPr spc="-30" dirty="0"/>
              <a:t> </a:t>
            </a:r>
            <a:r>
              <a:rPr dirty="0"/>
              <a:t>spread</a:t>
            </a:r>
            <a:r>
              <a:rPr spc="-45" dirty="0"/>
              <a:t> </a:t>
            </a:r>
            <a:r>
              <a:rPr dirty="0"/>
              <a:t>on</a:t>
            </a:r>
            <a:r>
              <a:rPr spc="-15" dirty="0"/>
              <a:t> </a:t>
            </a:r>
            <a:r>
              <a:rPr spc="-10" dirty="0"/>
              <a:t>platform</a:t>
            </a:r>
          </a:p>
          <a:p>
            <a:pPr marL="12700" marR="5080" indent="279400">
              <a:lnSpc>
                <a:spcPct val="100000"/>
              </a:lnSpc>
              <a:buAutoNum type="arabicPeriod"/>
              <a:tabLst>
                <a:tab pos="292100" algn="l"/>
              </a:tabLst>
            </a:pPr>
            <a:r>
              <a:rPr dirty="0"/>
              <a:t>Ink-jet</a:t>
            </a:r>
            <a:r>
              <a:rPr spc="-45" dirty="0"/>
              <a:t> </a:t>
            </a:r>
            <a:r>
              <a:rPr dirty="0"/>
              <a:t>printer</a:t>
            </a:r>
            <a:r>
              <a:rPr spc="-30" dirty="0"/>
              <a:t> </a:t>
            </a:r>
            <a:r>
              <a:rPr dirty="0"/>
              <a:t>head</a:t>
            </a:r>
            <a:r>
              <a:rPr spc="-20" dirty="0"/>
              <a:t> </a:t>
            </a:r>
            <a:r>
              <a:rPr dirty="0"/>
              <a:t>deposits</a:t>
            </a:r>
            <a:r>
              <a:rPr spc="-40" dirty="0"/>
              <a:t> </a:t>
            </a:r>
            <a:r>
              <a:rPr dirty="0"/>
              <a:t>drops</a:t>
            </a:r>
            <a:r>
              <a:rPr spc="-35" dirty="0"/>
              <a:t> </a:t>
            </a:r>
            <a:r>
              <a:rPr dirty="0"/>
              <a:t>of</a:t>
            </a:r>
            <a:r>
              <a:rPr spc="-25" dirty="0"/>
              <a:t> </a:t>
            </a:r>
            <a:r>
              <a:rPr dirty="0"/>
              <a:t>water/glue*</a:t>
            </a:r>
            <a:r>
              <a:rPr spc="-45" dirty="0"/>
              <a:t> </a:t>
            </a:r>
            <a:r>
              <a:rPr dirty="0"/>
              <a:t>on</a:t>
            </a:r>
            <a:r>
              <a:rPr spc="-5" dirty="0"/>
              <a:t> </a:t>
            </a:r>
            <a:r>
              <a:rPr dirty="0"/>
              <a:t>part</a:t>
            </a:r>
            <a:r>
              <a:rPr spc="-45" dirty="0"/>
              <a:t> </a:t>
            </a:r>
            <a:r>
              <a:rPr spc="-10" dirty="0"/>
              <a:t>cross- section</a:t>
            </a:r>
          </a:p>
          <a:p>
            <a:pPr marL="287020" indent="-274320">
              <a:lnSpc>
                <a:spcPct val="100000"/>
              </a:lnSpc>
              <a:buAutoNum type="arabicPeriod"/>
              <a:tabLst>
                <a:tab pos="287020" algn="l"/>
              </a:tabLst>
            </a:pPr>
            <a:r>
              <a:rPr spc="-30" dirty="0"/>
              <a:t>Table</a:t>
            </a:r>
            <a:r>
              <a:rPr spc="-50" dirty="0"/>
              <a:t> </a:t>
            </a:r>
            <a:r>
              <a:rPr dirty="0"/>
              <a:t>lowered</a:t>
            </a:r>
            <a:r>
              <a:rPr spc="-45" dirty="0"/>
              <a:t> </a:t>
            </a:r>
            <a:r>
              <a:rPr dirty="0"/>
              <a:t>by</a:t>
            </a:r>
            <a:r>
              <a:rPr spc="-35" dirty="0"/>
              <a:t> </a:t>
            </a:r>
            <a:r>
              <a:rPr dirty="0"/>
              <a:t>layer</a:t>
            </a:r>
            <a:r>
              <a:rPr spc="-40" dirty="0"/>
              <a:t> </a:t>
            </a:r>
            <a:r>
              <a:rPr spc="-10" dirty="0"/>
              <a:t>thickness</a:t>
            </a:r>
          </a:p>
          <a:p>
            <a:pPr marL="292100" indent="-279400">
              <a:lnSpc>
                <a:spcPct val="100000"/>
              </a:lnSpc>
              <a:buAutoNum type="arabicPeriod"/>
              <a:tabLst>
                <a:tab pos="292100" algn="l"/>
              </a:tabLst>
            </a:pPr>
            <a:r>
              <a:rPr dirty="0"/>
              <a:t>New</a:t>
            </a:r>
            <a:r>
              <a:rPr spc="-15" dirty="0"/>
              <a:t> </a:t>
            </a:r>
            <a:r>
              <a:rPr dirty="0"/>
              <a:t>layer</a:t>
            </a:r>
            <a:r>
              <a:rPr spc="-30" dirty="0"/>
              <a:t> </a:t>
            </a:r>
            <a:r>
              <a:rPr dirty="0"/>
              <a:t>of</a:t>
            </a:r>
            <a:r>
              <a:rPr spc="-35" dirty="0"/>
              <a:t> </a:t>
            </a:r>
            <a:r>
              <a:rPr dirty="0"/>
              <a:t>powder</a:t>
            </a:r>
            <a:r>
              <a:rPr spc="-40" dirty="0"/>
              <a:t> </a:t>
            </a:r>
            <a:r>
              <a:rPr dirty="0"/>
              <a:t>deposited</a:t>
            </a:r>
            <a:r>
              <a:rPr spc="-40" dirty="0"/>
              <a:t> </a:t>
            </a:r>
            <a:r>
              <a:rPr dirty="0"/>
              <a:t>above</a:t>
            </a:r>
            <a:r>
              <a:rPr spc="-30" dirty="0"/>
              <a:t> </a:t>
            </a:r>
            <a:r>
              <a:rPr dirty="0"/>
              <a:t>previous</a:t>
            </a:r>
            <a:r>
              <a:rPr spc="-40" dirty="0"/>
              <a:t> </a:t>
            </a:r>
            <a:r>
              <a:rPr spc="-10" dirty="0"/>
              <a:t>layer</a:t>
            </a:r>
          </a:p>
          <a:p>
            <a:pPr marL="292100" indent="-279400">
              <a:lnSpc>
                <a:spcPct val="100000"/>
              </a:lnSpc>
              <a:buAutoNum type="arabicPeriod"/>
              <a:tabLst>
                <a:tab pos="292100" algn="l"/>
              </a:tabLst>
            </a:pPr>
            <a:r>
              <a:rPr dirty="0"/>
              <a:t>Repeat</a:t>
            </a:r>
            <a:r>
              <a:rPr spc="-30" dirty="0"/>
              <a:t> </a:t>
            </a:r>
            <a:r>
              <a:rPr dirty="0"/>
              <a:t>steps</a:t>
            </a:r>
            <a:r>
              <a:rPr spc="-45" dirty="0"/>
              <a:t> </a:t>
            </a:r>
            <a:r>
              <a:rPr dirty="0"/>
              <a:t>2-4</a:t>
            </a:r>
            <a:r>
              <a:rPr spc="-30" dirty="0"/>
              <a:t> </a:t>
            </a:r>
            <a:r>
              <a:rPr dirty="0"/>
              <a:t>till</a:t>
            </a:r>
            <a:r>
              <a:rPr spc="-10" dirty="0"/>
              <a:t> </a:t>
            </a:r>
            <a:r>
              <a:rPr dirty="0"/>
              <a:t>part</a:t>
            </a:r>
            <a:r>
              <a:rPr spc="-50" dirty="0"/>
              <a:t> </a:t>
            </a:r>
            <a:r>
              <a:rPr dirty="0"/>
              <a:t>is</a:t>
            </a:r>
            <a:r>
              <a:rPr spc="-10" dirty="0"/>
              <a:t> built</a:t>
            </a:r>
          </a:p>
          <a:p>
            <a:pPr marL="292100" indent="-279400">
              <a:lnSpc>
                <a:spcPct val="100000"/>
              </a:lnSpc>
              <a:buAutoNum type="arabicPeriod"/>
              <a:tabLst>
                <a:tab pos="292100" algn="l"/>
              </a:tabLst>
            </a:pPr>
            <a:r>
              <a:rPr dirty="0"/>
              <a:t>Shake</a:t>
            </a:r>
            <a:r>
              <a:rPr spc="-25" dirty="0"/>
              <a:t> </a:t>
            </a:r>
            <a:r>
              <a:rPr dirty="0"/>
              <a:t>powder</a:t>
            </a:r>
            <a:r>
              <a:rPr spc="-30" dirty="0"/>
              <a:t> </a:t>
            </a:r>
            <a:r>
              <a:rPr dirty="0"/>
              <a:t>to</a:t>
            </a:r>
            <a:r>
              <a:rPr spc="-30" dirty="0"/>
              <a:t> </a:t>
            </a:r>
            <a:r>
              <a:rPr dirty="0"/>
              <a:t>get</a:t>
            </a:r>
            <a:r>
              <a:rPr spc="-25" dirty="0"/>
              <a:t> </a:t>
            </a:r>
            <a:r>
              <a:rPr spc="-20" dirty="0"/>
              <a:t>part</a:t>
            </a:r>
          </a:p>
        </p:txBody>
      </p:sp>
      <p:pic>
        <p:nvPicPr>
          <p:cNvPr id="4" name="object 4"/>
          <p:cNvPicPr/>
          <p:nvPr/>
        </p:nvPicPr>
        <p:blipFill>
          <a:blip r:embed="rId2" cstate="print"/>
          <a:stretch>
            <a:fillRect/>
          </a:stretch>
        </p:blipFill>
        <p:spPr>
          <a:xfrm>
            <a:off x="1261044" y="3979634"/>
            <a:ext cx="6029348" cy="2706006"/>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47</a:t>
            </a:fld>
            <a:endParaRPr spc="-2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917194"/>
            <a:ext cx="7254240" cy="1123315"/>
          </a:xfrm>
          <a:prstGeom prst="rect">
            <a:avLst/>
          </a:prstGeom>
        </p:spPr>
        <p:txBody>
          <a:bodyPr vert="horz" wrap="square" lIns="0" tIns="12700" rIns="0" bIns="0" rtlCol="0">
            <a:spAutoFit/>
          </a:bodyPr>
          <a:lstStyle/>
          <a:p>
            <a:pPr marL="12700">
              <a:lnSpc>
                <a:spcPct val="100000"/>
              </a:lnSpc>
              <a:spcBef>
                <a:spcPts val="100"/>
              </a:spcBef>
            </a:pPr>
            <a:r>
              <a:rPr sz="1450" spc="-10" dirty="0">
                <a:latin typeface="Carlito"/>
                <a:cs typeface="Carlito"/>
              </a:rPr>
              <a:t>MATERIALS</a:t>
            </a:r>
            <a:r>
              <a:rPr sz="1450" spc="-50" dirty="0">
                <a:latin typeface="Carlito"/>
                <a:cs typeface="Carlito"/>
              </a:rPr>
              <a:t> </a:t>
            </a:r>
            <a:r>
              <a:rPr sz="1450" spc="-20" dirty="0">
                <a:latin typeface="Carlito"/>
                <a:cs typeface="Carlito"/>
              </a:rPr>
              <a:t>USED</a:t>
            </a:r>
            <a:r>
              <a:rPr sz="1800" spc="-20" dirty="0">
                <a:latin typeface="Carlito"/>
                <a:cs typeface="Carlito"/>
              </a:rPr>
              <a:t>:</a:t>
            </a:r>
            <a:endParaRPr sz="1800">
              <a:latin typeface="Carlito"/>
              <a:cs typeface="Carlito"/>
            </a:endParaRPr>
          </a:p>
          <a:p>
            <a:pPr marL="12700">
              <a:lnSpc>
                <a:spcPct val="100000"/>
              </a:lnSpc>
            </a:pPr>
            <a:r>
              <a:rPr sz="1800" cap="small" spc="-25" dirty="0">
                <a:latin typeface="Carlito"/>
                <a:cs typeface="Carlito"/>
              </a:rPr>
              <a:t>starch,</a:t>
            </a:r>
            <a:r>
              <a:rPr sz="1800" cap="small" spc="-55" dirty="0">
                <a:latin typeface="Carlito"/>
                <a:cs typeface="Carlito"/>
              </a:rPr>
              <a:t> </a:t>
            </a:r>
            <a:r>
              <a:rPr sz="1800" cap="small" spc="-20" dirty="0">
                <a:latin typeface="Carlito"/>
                <a:cs typeface="Carlito"/>
              </a:rPr>
              <a:t>plaster-</a:t>
            </a:r>
            <a:r>
              <a:rPr sz="1800" cap="small" dirty="0">
                <a:latin typeface="Carlito"/>
                <a:cs typeface="Carlito"/>
              </a:rPr>
              <a:t>ceramic</a:t>
            </a:r>
            <a:r>
              <a:rPr sz="1800" cap="small" spc="5" dirty="0">
                <a:latin typeface="Carlito"/>
                <a:cs typeface="Carlito"/>
              </a:rPr>
              <a:t> </a:t>
            </a:r>
            <a:r>
              <a:rPr sz="1800" cap="small" dirty="0">
                <a:latin typeface="Carlito"/>
                <a:cs typeface="Carlito"/>
              </a:rPr>
              <a:t>powder,</a:t>
            </a:r>
            <a:r>
              <a:rPr sz="1800" cap="small" spc="-60" dirty="0">
                <a:latin typeface="Carlito"/>
                <a:cs typeface="Carlito"/>
              </a:rPr>
              <a:t> </a:t>
            </a:r>
            <a:r>
              <a:rPr sz="1800" cap="small" spc="-10" dirty="0">
                <a:latin typeface="Carlito"/>
                <a:cs typeface="Carlito"/>
              </a:rPr>
              <a:t>Metal</a:t>
            </a:r>
            <a:r>
              <a:rPr sz="1800" cap="small" spc="-5" dirty="0">
                <a:latin typeface="Carlito"/>
                <a:cs typeface="Carlito"/>
              </a:rPr>
              <a:t> </a:t>
            </a:r>
            <a:r>
              <a:rPr sz="1800" cap="small" spc="-10" dirty="0">
                <a:latin typeface="Carlito"/>
                <a:cs typeface="Carlito"/>
              </a:rPr>
              <a:t>powder</a:t>
            </a:r>
            <a:endParaRPr sz="1800">
              <a:latin typeface="Carlito"/>
              <a:cs typeface="Carlito"/>
            </a:endParaRPr>
          </a:p>
          <a:p>
            <a:pPr marL="12700">
              <a:lnSpc>
                <a:spcPct val="100000"/>
              </a:lnSpc>
            </a:pPr>
            <a:r>
              <a:rPr sz="1450" spc="-35" dirty="0">
                <a:latin typeface="Carlito"/>
                <a:cs typeface="Carlito"/>
              </a:rPr>
              <a:t>MULTI</a:t>
            </a:r>
            <a:r>
              <a:rPr sz="1800" spc="-35" dirty="0">
                <a:latin typeface="Carlito"/>
                <a:cs typeface="Carlito"/>
              </a:rPr>
              <a:t>-</a:t>
            </a:r>
            <a:r>
              <a:rPr sz="1450" spc="-10" dirty="0">
                <a:latin typeface="Carlito"/>
                <a:cs typeface="Carlito"/>
              </a:rPr>
              <a:t>COLORED</a:t>
            </a:r>
            <a:r>
              <a:rPr sz="1450" spc="15" dirty="0">
                <a:latin typeface="Carlito"/>
                <a:cs typeface="Carlito"/>
              </a:rPr>
              <a:t> </a:t>
            </a:r>
            <a:r>
              <a:rPr sz="1450" spc="-30" dirty="0">
                <a:latin typeface="Carlito"/>
                <a:cs typeface="Carlito"/>
              </a:rPr>
              <a:t>WATER</a:t>
            </a:r>
            <a:r>
              <a:rPr sz="1450" spc="10" dirty="0">
                <a:latin typeface="Carlito"/>
                <a:cs typeface="Carlito"/>
              </a:rPr>
              <a:t> </a:t>
            </a:r>
            <a:r>
              <a:rPr sz="1450" dirty="0">
                <a:latin typeface="Carlito"/>
                <a:cs typeface="Carlito"/>
              </a:rPr>
              <a:t>CAN</a:t>
            </a:r>
            <a:r>
              <a:rPr sz="1450" spc="15" dirty="0">
                <a:latin typeface="Carlito"/>
                <a:cs typeface="Carlito"/>
              </a:rPr>
              <a:t> </a:t>
            </a:r>
            <a:r>
              <a:rPr sz="1450" dirty="0">
                <a:latin typeface="Carlito"/>
                <a:cs typeface="Carlito"/>
              </a:rPr>
              <a:t>BE</a:t>
            </a:r>
            <a:r>
              <a:rPr sz="1450" spc="15" dirty="0">
                <a:latin typeface="Carlito"/>
                <a:cs typeface="Carlito"/>
              </a:rPr>
              <a:t> </a:t>
            </a:r>
            <a:r>
              <a:rPr sz="1450" dirty="0">
                <a:latin typeface="Carlito"/>
                <a:cs typeface="Carlito"/>
              </a:rPr>
              <a:t>USED</a:t>
            </a:r>
            <a:r>
              <a:rPr sz="1450" spc="20" dirty="0">
                <a:latin typeface="Carlito"/>
                <a:cs typeface="Carlito"/>
              </a:rPr>
              <a:t> </a:t>
            </a:r>
            <a:r>
              <a:rPr sz="1450" dirty="0">
                <a:latin typeface="Carlito"/>
                <a:cs typeface="Carlito"/>
              </a:rPr>
              <a:t>TO</a:t>
            </a:r>
            <a:r>
              <a:rPr sz="1450" spc="15" dirty="0">
                <a:latin typeface="Carlito"/>
                <a:cs typeface="Carlito"/>
              </a:rPr>
              <a:t> </a:t>
            </a:r>
            <a:r>
              <a:rPr sz="1450" dirty="0">
                <a:latin typeface="Carlito"/>
                <a:cs typeface="Carlito"/>
              </a:rPr>
              <a:t>MAKE</a:t>
            </a:r>
            <a:r>
              <a:rPr sz="1450" spc="20" dirty="0">
                <a:latin typeface="Carlito"/>
                <a:cs typeface="Carlito"/>
              </a:rPr>
              <a:t> </a:t>
            </a:r>
            <a:r>
              <a:rPr sz="1450" dirty="0">
                <a:latin typeface="Carlito"/>
                <a:cs typeface="Carlito"/>
              </a:rPr>
              <a:t>ARBITRARY</a:t>
            </a:r>
            <a:r>
              <a:rPr sz="1450" spc="55" dirty="0">
                <a:latin typeface="Carlito"/>
                <a:cs typeface="Carlito"/>
              </a:rPr>
              <a:t> </a:t>
            </a:r>
            <a:r>
              <a:rPr sz="1450" spc="-10" dirty="0">
                <a:latin typeface="Carlito"/>
                <a:cs typeface="Carlito"/>
              </a:rPr>
              <a:t>COLORED</a:t>
            </a:r>
            <a:r>
              <a:rPr sz="1450" spc="30" dirty="0">
                <a:latin typeface="Carlito"/>
                <a:cs typeface="Carlito"/>
              </a:rPr>
              <a:t> </a:t>
            </a:r>
            <a:r>
              <a:rPr sz="1450" spc="-10" dirty="0">
                <a:latin typeface="Carlito"/>
                <a:cs typeface="Carlito"/>
              </a:rPr>
              <a:t>PARTS</a:t>
            </a:r>
            <a:r>
              <a:rPr sz="1450" spc="40" dirty="0">
                <a:latin typeface="Carlito"/>
                <a:cs typeface="Carlito"/>
              </a:rPr>
              <a:t> </a:t>
            </a:r>
            <a:r>
              <a:rPr sz="1800" dirty="0">
                <a:latin typeface="Carlito"/>
                <a:cs typeface="Carlito"/>
              </a:rPr>
              <a:t>(</a:t>
            </a:r>
            <a:r>
              <a:rPr sz="1450" dirty="0">
                <a:latin typeface="Carlito"/>
                <a:cs typeface="Carlito"/>
              </a:rPr>
              <a:t>SAME</a:t>
            </a:r>
            <a:r>
              <a:rPr sz="1450" spc="25" dirty="0">
                <a:latin typeface="Carlito"/>
                <a:cs typeface="Carlito"/>
              </a:rPr>
              <a:t> </a:t>
            </a:r>
            <a:r>
              <a:rPr sz="1450" dirty="0">
                <a:latin typeface="Carlito"/>
                <a:cs typeface="Carlito"/>
              </a:rPr>
              <a:t>AS</a:t>
            </a:r>
            <a:r>
              <a:rPr sz="1450" spc="20" dirty="0">
                <a:latin typeface="Carlito"/>
                <a:cs typeface="Carlito"/>
              </a:rPr>
              <a:t> </a:t>
            </a:r>
            <a:r>
              <a:rPr sz="1450" spc="-20" dirty="0">
                <a:latin typeface="Carlito"/>
                <a:cs typeface="Carlito"/>
              </a:rPr>
              <a:t>INK</a:t>
            </a:r>
            <a:r>
              <a:rPr sz="1800" spc="-20" dirty="0">
                <a:latin typeface="Carlito"/>
                <a:cs typeface="Carlito"/>
              </a:rPr>
              <a:t>-</a:t>
            </a:r>
            <a:r>
              <a:rPr sz="1450" spc="-25" dirty="0">
                <a:latin typeface="Carlito"/>
                <a:cs typeface="Carlito"/>
              </a:rPr>
              <a:t>JET</a:t>
            </a:r>
            <a:endParaRPr sz="1450">
              <a:latin typeface="Carlito"/>
              <a:cs typeface="Carlito"/>
            </a:endParaRPr>
          </a:p>
          <a:p>
            <a:pPr marL="12700">
              <a:lnSpc>
                <a:spcPct val="100000"/>
              </a:lnSpc>
            </a:pPr>
            <a:r>
              <a:rPr sz="1450" spc="-10" dirty="0">
                <a:latin typeface="Carlito"/>
                <a:cs typeface="Carlito"/>
              </a:rPr>
              <a:t>PRINTING</a:t>
            </a:r>
            <a:r>
              <a:rPr sz="1800" spc="-10" dirty="0">
                <a:latin typeface="Carlito"/>
                <a:cs typeface="Carlito"/>
              </a:rPr>
              <a:t>)</a:t>
            </a:r>
            <a:endParaRPr sz="1800">
              <a:latin typeface="Carlito"/>
              <a:cs typeface="Carlito"/>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spc="-25" dirty="0"/>
              <a:t>48</a:t>
            </a:fld>
            <a:endParaRPr spc="-25" dirty="0"/>
          </a:p>
        </p:txBody>
      </p:sp>
      <p:sp>
        <p:nvSpPr>
          <p:cNvPr id="3" name="object 3"/>
          <p:cNvSpPr txBox="1"/>
          <p:nvPr/>
        </p:nvSpPr>
        <p:spPr>
          <a:xfrm>
            <a:off x="612140" y="2859528"/>
            <a:ext cx="6850380" cy="2165350"/>
          </a:xfrm>
          <a:prstGeom prst="rect">
            <a:avLst/>
          </a:prstGeom>
        </p:spPr>
        <p:txBody>
          <a:bodyPr vert="horz" wrap="square" lIns="0" tIns="67310" rIns="0" bIns="0" rtlCol="0">
            <a:spAutoFit/>
          </a:bodyPr>
          <a:lstStyle/>
          <a:p>
            <a:pPr marL="287020" indent="-274320">
              <a:lnSpc>
                <a:spcPct val="100000"/>
              </a:lnSpc>
              <a:spcBef>
                <a:spcPts val="530"/>
              </a:spcBef>
              <a:buClr>
                <a:srgbClr val="FD8537"/>
              </a:buClr>
              <a:buSzPct val="69444"/>
              <a:buFont typeface="Wingdings"/>
              <a:buChar char=""/>
              <a:tabLst>
                <a:tab pos="287020" algn="l"/>
              </a:tabLst>
            </a:pPr>
            <a:r>
              <a:rPr sz="1800" spc="-10" dirty="0">
                <a:latin typeface="Carlito"/>
                <a:cs typeface="Carlito"/>
              </a:rPr>
              <a:t>Applications </a:t>
            </a:r>
            <a:r>
              <a:rPr sz="1800" dirty="0">
                <a:latin typeface="Carlito"/>
                <a:cs typeface="Carlito"/>
              </a:rPr>
              <a:t>of</a:t>
            </a:r>
            <a:r>
              <a:rPr sz="1800" spc="-30" dirty="0">
                <a:latin typeface="Carlito"/>
                <a:cs typeface="Carlito"/>
              </a:rPr>
              <a:t> </a:t>
            </a:r>
            <a:r>
              <a:rPr sz="1800" spc="-25" dirty="0">
                <a:latin typeface="Carlito"/>
                <a:cs typeface="Carlito"/>
              </a:rPr>
              <a:t>3DP</a:t>
            </a:r>
            <a:endParaRPr sz="1800">
              <a:latin typeface="Carlito"/>
              <a:cs typeface="Carlito"/>
            </a:endParaRPr>
          </a:p>
          <a:p>
            <a:pPr marL="652780" lvl="1" indent="-274320">
              <a:lnSpc>
                <a:spcPct val="100000"/>
              </a:lnSpc>
              <a:spcBef>
                <a:spcPts val="430"/>
              </a:spcBef>
              <a:buClr>
                <a:srgbClr val="FD8537"/>
              </a:buClr>
              <a:buSzPct val="80555"/>
              <a:buFont typeface="Noto Sans Symbols2"/>
              <a:buChar char="⚫"/>
              <a:tabLst>
                <a:tab pos="652780" algn="l"/>
              </a:tabLst>
            </a:pPr>
            <a:r>
              <a:rPr sz="1800" spc="-10" dirty="0">
                <a:latin typeface="Carlito"/>
                <a:cs typeface="Carlito"/>
              </a:rPr>
              <a:t>CAD-</a:t>
            </a:r>
            <a:r>
              <a:rPr sz="1800" dirty="0">
                <a:latin typeface="Carlito"/>
                <a:cs typeface="Carlito"/>
              </a:rPr>
              <a:t>Casting</a:t>
            </a:r>
            <a:r>
              <a:rPr sz="1800" spc="-25" dirty="0">
                <a:latin typeface="Carlito"/>
                <a:cs typeface="Carlito"/>
              </a:rPr>
              <a:t> </a:t>
            </a:r>
            <a:r>
              <a:rPr sz="1800" dirty="0">
                <a:latin typeface="Carlito"/>
                <a:cs typeface="Carlito"/>
              </a:rPr>
              <a:t>metal</a:t>
            </a:r>
            <a:r>
              <a:rPr sz="1800" spc="-35" dirty="0">
                <a:latin typeface="Carlito"/>
                <a:cs typeface="Carlito"/>
              </a:rPr>
              <a:t> </a:t>
            </a:r>
            <a:r>
              <a:rPr sz="1800" dirty="0">
                <a:latin typeface="Carlito"/>
                <a:cs typeface="Carlito"/>
              </a:rPr>
              <a:t>parts.</a:t>
            </a:r>
            <a:r>
              <a:rPr sz="1800" spc="-45" dirty="0">
                <a:latin typeface="Carlito"/>
                <a:cs typeface="Carlito"/>
              </a:rPr>
              <a:t> </a:t>
            </a:r>
            <a:r>
              <a:rPr sz="1800" dirty="0">
                <a:latin typeface="Carlito"/>
                <a:cs typeface="Carlito"/>
              </a:rPr>
              <a:t>A</a:t>
            </a:r>
            <a:r>
              <a:rPr sz="1800" spc="-40" dirty="0">
                <a:latin typeface="Carlito"/>
                <a:cs typeface="Carlito"/>
              </a:rPr>
              <a:t> </a:t>
            </a:r>
            <a:r>
              <a:rPr sz="1800" dirty="0">
                <a:latin typeface="Carlito"/>
                <a:cs typeface="Carlito"/>
              </a:rPr>
              <a:t>ceramic</a:t>
            </a:r>
            <a:r>
              <a:rPr sz="1800" spc="-35" dirty="0">
                <a:latin typeface="Carlito"/>
                <a:cs typeface="Carlito"/>
              </a:rPr>
              <a:t> </a:t>
            </a:r>
            <a:r>
              <a:rPr sz="1800" dirty="0">
                <a:latin typeface="Carlito"/>
                <a:cs typeface="Carlito"/>
              </a:rPr>
              <a:t>shell</a:t>
            </a:r>
            <a:r>
              <a:rPr sz="1800" spc="-40" dirty="0">
                <a:latin typeface="Carlito"/>
                <a:cs typeface="Carlito"/>
              </a:rPr>
              <a:t> </a:t>
            </a:r>
            <a:r>
              <a:rPr sz="1800" dirty="0">
                <a:latin typeface="Carlito"/>
                <a:cs typeface="Carlito"/>
              </a:rPr>
              <a:t>with</a:t>
            </a:r>
            <a:r>
              <a:rPr sz="1800" spc="-35" dirty="0">
                <a:latin typeface="Carlito"/>
                <a:cs typeface="Carlito"/>
              </a:rPr>
              <a:t> </a:t>
            </a:r>
            <a:r>
              <a:rPr sz="1800" spc="-10" dirty="0">
                <a:latin typeface="Carlito"/>
                <a:cs typeface="Carlito"/>
              </a:rPr>
              <a:t>integral</a:t>
            </a:r>
            <a:r>
              <a:rPr sz="1800" spc="-30" dirty="0">
                <a:latin typeface="Carlito"/>
                <a:cs typeface="Carlito"/>
              </a:rPr>
              <a:t> </a:t>
            </a:r>
            <a:r>
              <a:rPr sz="1800" dirty="0">
                <a:latin typeface="Carlito"/>
                <a:cs typeface="Carlito"/>
              </a:rPr>
              <a:t>cores</a:t>
            </a:r>
            <a:r>
              <a:rPr sz="1800" spc="-40" dirty="0">
                <a:latin typeface="Carlito"/>
                <a:cs typeface="Carlito"/>
              </a:rPr>
              <a:t> </a:t>
            </a:r>
            <a:r>
              <a:rPr sz="1800" dirty="0">
                <a:latin typeface="Carlito"/>
                <a:cs typeface="Carlito"/>
              </a:rPr>
              <a:t>can</a:t>
            </a:r>
            <a:r>
              <a:rPr sz="1800" spc="-25" dirty="0">
                <a:latin typeface="Carlito"/>
                <a:cs typeface="Carlito"/>
              </a:rPr>
              <a:t> be</a:t>
            </a:r>
            <a:endParaRPr sz="1800">
              <a:latin typeface="Carlito"/>
              <a:cs typeface="Carlito"/>
            </a:endParaRPr>
          </a:p>
          <a:p>
            <a:pPr marL="652780">
              <a:lnSpc>
                <a:spcPct val="100000"/>
              </a:lnSpc>
            </a:pPr>
            <a:r>
              <a:rPr sz="1800" spc="-10" dirty="0">
                <a:latin typeface="Carlito"/>
                <a:cs typeface="Carlito"/>
              </a:rPr>
              <a:t>fabricated</a:t>
            </a:r>
            <a:r>
              <a:rPr sz="1800" spc="-45" dirty="0">
                <a:latin typeface="Carlito"/>
                <a:cs typeface="Carlito"/>
              </a:rPr>
              <a:t> </a:t>
            </a:r>
            <a:r>
              <a:rPr sz="1800" dirty="0">
                <a:latin typeface="Carlito"/>
                <a:cs typeface="Carlito"/>
              </a:rPr>
              <a:t>directly</a:t>
            </a:r>
            <a:r>
              <a:rPr sz="1800" spc="-35" dirty="0">
                <a:latin typeface="Carlito"/>
                <a:cs typeface="Carlito"/>
              </a:rPr>
              <a:t> </a:t>
            </a:r>
            <a:r>
              <a:rPr sz="1800" dirty="0">
                <a:latin typeface="Carlito"/>
                <a:cs typeface="Carlito"/>
              </a:rPr>
              <a:t>from</a:t>
            </a:r>
            <a:r>
              <a:rPr sz="1800" spc="-55" dirty="0">
                <a:latin typeface="Carlito"/>
                <a:cs typeface="Carlito"/>
              </a:rPr>
              <a:t> </a:t>
            </a:r>
            <a:r>
              <a:rPr sz="1800" dirty="0">
                <a:latin typeface="Carlito"/>
                <a:cs typeface="Carlito"/>
              </a:rPr>
              <a:t>the</a:t>
            </a:r>
            <a:r>
              <a:rPr sz="1800" spc="-55" dirty="0">
                <a:latin typeface="Carlito"/>
                <a:cs typeface="Carlito"/>
              </a:rPr>
              <a:t> </a:t>
            </a:r>
            <a:r>
              <a:rPr sz="1800" dirty="0">
                <a:latin typeface="Carlito"/>
                <a:cs typeface="Carlito"/>
              </a:rPr>
              <a:t>CAD</a:t>
            </a:r>
            <a:r>
              <a:rPr sz="1800" spc="-45" dirty="0">
                <a:latin typeface="Carlito"/>
                <a:cs typeface="Carlito"/>
              </a:rPr>
              <a:t> </a:t>
            </a:r>
            <a:r>
              <a:rPr sz="1800" spc="-10" dirty="0">
                <a:latin typeface="Carlito"/>
                <a:cs typeface="Carlito"/>
              </a:rPr>
              <a:t>model</a:t>
            </a:r>
            <a:endParaRPr sz="1800">
              <a:latin typeface="Carlito"/>
              <a:cs typeface="Carlito"/>
            </a:endParaRPr>
          </a:p>
          <a:p>
            <a:pPr marL="652780" marR="98425" lvl="1" indent="-274320">
              <a:lnSpc>
                <a:spcPct val="100000"/>
              </a:lnSpc>
              <a:spcBef>
                <a:spcPts val="434"/>
              </a:spcBef>
              <a:buClr>
                <a:srgbClr val="FD8537"/>
              </a:buClr>
              <a:buSzPct val="80555"/>
              <a:buFont typeface="Noto Sans Symbols2"/>
              <a:buChar char="⚫"/>
              <a:tabLst>
                <a:tab pos="652780" algn="l"/>
              </a:tabLst>
            </a:pPr>
            <a:r>
              <a:rPr sz="1800" dirty="0">
                <a:latin typeface="Carlito"/>
                <a:cs typeface="Carlito"/>
              </a:rPr>
              <a:t>Direct</a:t>
            </a:r>
            <a:r>
              <a:rPr sz="1800" spc="-30" dirty="0">
                <a:latin typeface="Carlito"/>
                <a:cs typeface="Carlito"/>
              </a:rPr>
              <a:t> </a:t>
            </a:r>
            <a:r>
              <a:rPr sz="1800" dirty="0">
                <a:latin typeface="Carlito"/>
                <a:cs typeface="Carlito"/>
              </a:rPr>
              <a:t>metal</a:t>
            </a:r>
            <a:r>
              <a:rPr sz="1800" spc="-35" dirty="0">
                <a:latin typeface="Carlito"/>
                <a:cs typeface="Carlito"/>
              </a:rPr>
              <a:t> </a:t>
            </a:r>
            <a:r>
              <a:rPr sz="1800" dirty="0">
                <a:latin typeface="Carlito"/>
                <a:cs typeface="Carlito"/>
              </a:rPr>
              <a:t>parts.</a:t>
            </a:r>
            <a:r>
              <a:rPr sz="1800" spc="-50" dirty="0">
                <a:latin typeface="Carlito"/>
                <a:cs typeface="Carlito"/>
              </a:rPr>
              <a:t> </a:t>
            </a:r>
            <a:r>
              <a:rPr sz="1800" dirty="0">
                <a:latin typeface="Carlito"/>
                <a:cs typeface="Carlito"/>
              </a:rPr>
              <a:t>It</a:t>
            </a:r>
            <a:r>
              <a:rPr sz="1800" spc="-45" dirty="0">
                <a:latin typeface="Carlito"/>
                <a:cs typeface="Carlito"/>
              </a:rPr>
              <a:t> </a:t>
            </a:r>
            <a:r>
              <a:rPr sz="1800" dirty="0">
                <a:latin typeface="Carlito"/>
                <a:cs typeface="Carlito"/>
              </a:rPr>
              <a:t>is</a:t>
            </a:r>
            <a:r>
              <a:rPr sz="1800" spc="-45" dirty="0">
                <a:latin typeface="Carlito"/>
                <a:cs typeface="Carlito"/>
              </a:rPr>
              <a:t> </a:t>
            </a:r>
            <a:r>
              <a:rPr sz="1800" dirty="0">
                <a:latin typeface="Carlito"/>
                <a:cs typeface="Carlito"/>
              </a:rPr>
              <a:t>adaptable</a:t>
            </a:r>
            <a:r>
              <a:rPr sz="1800" spc="-15" dirty="0">
                <a:latin typeface="Carlito"/>
                <a:cs typeface="Carlito"/>
              </a:rPr>
              <a:t> </a:t>
            </a:r>
            <a:r>
              <a:rPr sz="1800" dirty="0">
                <a:latin typeface="Carlito"/>
                <a:cs typeface="Carlito"/>
              </a:rPr>
              <a:t>to</a:t>
            </a:r>
            <a:r>
              <a:rPr sz="1800" spc="-45" dirty="0">
                <a:latin typeface="Carlito"/>
                <a:cs typeface="Carlito"/>
              </a:rPr>
              <a:t> </a:t>
            </a:r>
            <a:r>
              <a:rPr sz="1800" dirty="0">
                <a:latin typeface="Carlito"/>
                <a:cs typeface="Carlito"/>
              </a:rPr>
              <a:t>a</a:t>
            </a:r>
            <a:r>
              <a:rPr sz="1800" spc="-45" dirty="0">
                <a:latin typeface="Carlito"/>
                <a:cs typeface="Carlito"/>
              </a:rPr>
              <a:t> </a:t>
            </a:r>
            <a:r>
              <a:rPr sz="1800" dirty="0">
                <a:latin typeface="Carlito"/>
                <a:cs typeface="Carlito"/>
              </a:rPr>
              <a:t>variety</a:t>
            </a:r>
            <a:r>
              <a:rPr sz="1800" spc="-40" dirty="0">
                <a:latin typeface="Carlito"/>
                <a:cs typeface="Carlito"/>
              </a:rPr>
              <a:t> </a:t>
            </a:r>
            <a:r>
              <a:rPr sz="1800" dirty="0">
                <a:latin typeface="Carlito"/>
                <a:cs typeface="Carlito"/>
              </a:rPr>
              <a:t>of</a:t>
            </a:r>
            <a:r>
              <a:rPr sz="1800" spc="-45" dirty="0">
                <a:latin typeface="Carlito"/>
                <a:cs typeface="Carlito"/>
              </a:rPr>
              <a:t> </a:t>
            </a:r>
            <a:r>
              <a:rPr sz="1800" dirty="0">
                <a:latin typeface="Carlito"/>
                <a:cs typeface="Carlito"/>
              </a:rPr>
              <a:t>material</a:t>
            </a:r>
            <a:r>
              <a:rPr sz="1800" spc="-40" dirty="0">
                <a:latin typeface="Carlito"/>
                <a:cs typeface="Carlito"/>
              </a:rPr>
              <a:t> </a:t>
            </a:r>
            <a:r>
              <a:rPr sz="1800" spc="-10" dirty="0">
                <a:latin typeface="Carlito"/>
                <a:cs typeface="Carlito"/>
              </a:rPr>
              <a:t>systems, </a:t>
            </a:r>
            <a:r>
              <a:rPr sz="1800" dirty="0">
                <a:latin typeface="Carlito"/>
                <a:cs typeface="Carlito"/>
              </a:rPr>
              <a:t>allowing</a:t>
            </a:r>
            <a:r>
              <a:rPr sz="1800" spc="-35" dirty="0">
                <a:latin typeface="Carlito"/>
                <a:cs typeface="Carlito"/>
              </a:rPr>
              <a:t> </a:t>
            </a:r>
            <a:r>
              <a:rPr sz="1800" dirty="0">
                <a:latin typeface="Carlito"/>
                <a:cs typeface="Carlito"/>
              </a:rPr>
              <a:t>the</a:t>
            </a:r>
            <a:r>
              <a:rPr sz="1800" spc="-40" dirty="0">
                <a:latin typeface="Carlito"/>
                <a:cs typeface="Carlito"/>
              </a:rPr>
              <a:t> </a:t>
            </a:r>
            <a:r>
              <a:rPr sz="1800" dirty="0">
                <a:latin typeface="Carlito"/>
                <a:cs typeface="Carlito"/>
              </a:rPr>
              <a:t>production</a:t>
            </a:r>
            <a:r>
              <a:rPr sz="1800" spc="-40" dirty="0">
                <a:latin typeface="Carlito"/>
                <a:cs typeface="Carlito"/>
              </a:rPr>
              <a:t> </a:t>
            </a:r>
            <a:r>
              <a:rPr sz="1800" dirty="0">
                <a:latin typeface="Carlito"/>
                <a:cs typeface="Carlito"/>
              </a:rPr>
              <a:t>of</a:t>
            </a:r>
            <a:r>
              <a:rPr sz="1800" spc="-60" dirty="0">
                <a:latin typeface="Carlito"/>
                <a:cs typeface="Carlito"/>
              </a:rPr>
              <a:t> </a:t>
            </a:r>
            <a:r>
              <a:rPr sz="1800" spc="-10" dirty="0">
                <a:latin typeface="Carlito"/>
                <a:cs typeface="Carlito"/>
              </a:rPr>
              <a:t>metallic/ceramic</a:t>
            </a:r>
            <a:r>
              <a:rPr sz="1800" spc="-20" dirty="0">
                <a:latin typeface="Carlito"/>
                <a:cs typeface="Carlito"/>
              </a:rPr>
              <a:t> </a:t>
            </a:r>
            <a:r>
              <a:rPr sz="1800" dirty="0">
                <a:latin typeface="Carlito"/>
                <a:cs typeface="Carlito"/>
              </a:rPr>
              <a:t>parts</a:t>
            </a:r>
            <a:r>
              <a:rPr sz="1800" spc="-60" dirty="0">
                <a:latin typeface="Carlito"/>
                <a:cs typeface="Carlito"/>
              </a:rPr>
              <a:t> </a:t>
            </a:r>
            <a:r>
              <a:rPr sz="1800" dirty="0">
                <a:latin typeface="Carlito"/>
                <a:cs typeface="Carlito"/>
              </a:rPr>
              <a:t>with</a:t>
            </a:r>
            <a:r>
              <a:rPr sz="1800" spc="-45" dirty="0">
                <a:latin typeface="Carlito"/>
                <a:cs typeface="Carlito"/>
              </a:rPr>
              <a:t> </a:t>
            </a:r>
            <a:r>
              <a:rPr sz="1800" spc="-10" dirty="0">
                <a:latin typeface="Carlito"/>
                <a:cs typeface="Carlito"/>
              </a:rPr>
              <a:t>novel composition</a:t>
            </a:r>
            <a:endParaRPr sz="1800">
              <a:latin typeface="Carlito"/>
              <a:cs typeface="Carlito"/>
            </a:endParaRPr>
          </a:p>
          <a:p>
            <a:pPr marL="652780" lvl="1" indent="-274320">
              <a:lnSpc>
                <a:spcPct val="100000"/>
              </a:lnSpc>
              <a:spcBef>
                <a:spcPts val="430"/>
              </a:spcBef>
              <a:buClr>
                <a:srgbClr val="FD8537"/>
              </a:buClr>
              <a:buSzPct val="80555"/>
              <a:buFont typeface="Noto Sans Symbols2"/>
              <a:buChar char="⚫"/>
              <a:tabLst>
                <a:tab pos="652780" algn="l"/>
              </a:tabLst>
            </a:pPr>
            <a:r>
              <a:rPr sz="1800" dirty="0">
                <a:latin typeface="Carlito"/>
                <a:cs typeface="Carlito"/>
              </a:rPr>
              <a:t>Prototypes</a:t>
            </a:r>
            <a:r>
              <a:rPr sz="1800" spc="-65" dirty="0">
                <a:latin typeface="Carlito"/>
                <a:cs typeface="Carlito"/>
              </a:rPr>
              <a:t> </a:t>
            </a:r>
            <a:r>
              <a:rPr sz="1800" dirty="0">
                <a:latin typeface="Carlito"/>
                <a:cs typeface="Carlito"/>
              </a:rPr>
              <a:t>with</a:t>
            </a:r>
            <a:r>
              <a:rPr sz="1800" spc="-50" dirty="0">
                <a:latin typeface="Carlito"/>
                <a:cs typeface="Carlito"/>
              </a:rPr>
              <a:t> </a:t>
            </a:r>
            <a:r>
              <a:rPr sz="1800" dirty="0">
                <a:latin typeface="Carlito"/>
                <a:cs typeface="Carlito"/>
              </a:rPr>
              <a:t>colours</a:t>
            </a:r>
            <a:r>
              <a:rPr sz="1800" spc="-35" dirty="0">
                <a:latin typeface="Carlito"/>
                <a:cs typeface="Carlito"/>
              </a:rPr>
              <a:t> </a:t>
            </a:r>
            <a:r>
              <a:rPr sz="1800" dirty="0">
                <a:latin typeface="Carlito"/>
                <a:cs typeface="Carlito"/>
              </a:rPr>
              <a:t>and</a:t>
            </a:r>
            <a:r>
              <a:rPr sz="1800" spc="-60" dirty="0">
                <a:latin typeface="Carlito"/>
                <a:cs typeface="Carlito"/>
              </a:rPr>
              <a:t> </a:t>
            </a:r>
            <a:r>
              <a:rPr sz="1800" dirty="0">
                <a:latin typeface="Carlito"/>
                <a:cs typeface="Carlito"/>
              </a:rPr>
              <a:t>elastic</a:t>
            </a:r>
            <a:r>
              <a:rPr sz="1800" spc="-40" dirty="0">
                <a:latin typeface="Carlito"/>
                <a:cs typeface="Carlito"/>
              </a:rPr>
              <a:t> </a:t>
            </a:r>
            <a:r>
              <a:rPr sz="1800" spc="-10" dirty="0">
                <a:latin typeface="Carlito"/>
                <a:cs typeface="Carlito"/>
              </a:rPr>
              <a:t>feature</a:t>
            </a:r>
            <a:endParaRPr sz="1800">
              <a:latin typeface="Carlito"/>
              <a:cs typeface="Carli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2419" y="346075"/>
            <a:ext cx="40386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3D</a:t>
            </a:r>
            <a:r>
              <a:rPr sz="1800" spc="-25" dirty="0">
                <a:latin typeface="Arial"/>
                <a:cs typeface="Arial"/>
              </a:rPr>
              <a:t> </a:t>
            </a:r>
            <a:r>
              <a:rPr sz="1800" dirty="0">
                <a:latin typeface="Arial"/>
                <a:cs typeface="Arial"/>
              </a:rPr>
              <a:t>Printing:</a:t>
            </a:r>
            <a:r>
              <a:rPr sz="1800" spc="-15" dirty="0">
                <a:latin typeface="Arial"/>
                <a:cs typeface="Arial"/>
              </a:rPr>
              <a:t> </a:t>
            </a:r>
            <a:r>
              <a:rPr sz="1800" dirty="0">
                <a:latin typeface="Arial"/>
                <a:cs typeface="Arial"/>
              </a:rPr>
              <a:t>companies,</a:t>
            </a:r>
            <a:r>
              <a:rPr sz="1800" spc="-15" dirty="0">
                <a:latin typeface="Arial"/>
                <a:cs typeface="Arial"/>
              </a:rPr>
              <a:t> </a:t>
            </a:r>
            <a:r>
              <a:rPr sz="1800" spc="-10" dirty="0">
                <a:latin typeface="Arial"/>
                <a:cs typeface="Arial"/>
              </a:rPr>
              <a:t>applications</a:t>
            </a:r>
            <a:endParaRPr sz="1800">
              <a:latin typeface="Arial"/>
              <a:cs typeface="Arial"/>
            </a:endParaRPr>
          </a:p>
        </p:txBody>
      </p:sp>
      <p:sp>
        <p:nvSpPr>
          <p:cNvPr id="3" name="object 3"/>
          <p:cNvSpPr txBox="1"/>
          <p:nvPr/>
        </p:nvSpPr>
        <p:spPr>
          <a:xfrm>
            <a:off x="902919" y="944626"/>
            <a:ext cx="3422015" cy="574040"/>
          </a:xfrm>
          <a:prstGeom prst="rect">
            <a:avLst/>
          </a:prstGeom>
        </p:spPr>
        <p:txBody>
          <a:bodyPr vert="horz" wrap="square" lIns="0" tIns="12700" rIns="0" bIns="0" rtlCol="0">
            <a:spAutoFit/>
          </a:bodyPr>
          <a:lstStyle/>
          <a:p>
            <a:pPr marL="266700" indent="-254000">
              <a:lnSpc>
                <a:spcPct val="100000"/>
              </a:lnSpc>
              <a:spcBef>
                <a:spcPts val="100"/>
              </a:spcBef>
              <a:buAutoNum type="arabicPeriod"/>
              <a:tabLst>
                <a:tab pos="266700" algn="l"/>
              </a:tabLst>
            </a:pPr>
            <a:r>
              <a:rPr sz="1800" spc="-10" dirty="0">
                <a:latin typeface="Arial"/>
                <a:cs typeface="Arial"/>
              </a:rPr>
              <a:t>Z-</a:t>
            </a:r>
            <a:r>
              <a:rPr sz="1800" dirty="0">
                <a:latin typeface="Arial"/>
                <a:cs typeface="Arial"/>
              </a:rPr>
              <a:t>corporation</a:t>
            </a:r>
            <a:r>
              <a:rPr sz="1800" spc="-50" dirty="0">
                <a:latin typeface="Arial"/>
                <a:cs typeface="Arial"/>
              </a:rPr>
              <a:t> </a:t>
            </a:r>
            <a:r>
              <a:rPr sz="1800" spc="-10" dirty="0">
                <a:latin typeface="Arial"/>
                <a:cs typeface="Arial"/>
                <a:hlinkClick r:id="rId2"/>
              </a:rPr>
              <a:t>[www.zcorp.com]</a:t>
            </a:r>
            <a:endParaRPr sz="1800">
              <a:latin typeface="Arial"/>
              <a:cs typeface="Arial"/>
            </a:endParaRPr>
          </a:p>
          <a:p>
            <a:pPr marL="266700" indent="-254000">
              <a:lnSpc>
                <a:spcPct val="100000"/>
              </a:lnSpc>
              <a:buAutoNum type="arabicPeriod"/>
              <a:tabLst>
                <a:tab pos="266700" algn="l"/>
              </a:tabLst>
            </a:pPr>
            <a:r>
              <a:rPr sz="1800" dirty="0">
                <a:latin typeface="Arial"/>
                <a:cs typeface="Arial"/>
              </a:rPr>
              <a:t>Soligen</a:t>
            </a:r>
            <a:r>
              <a:rPr sz="1800" spc="-45" dirty="0">
                <a:latin typeface="Arial"/>
                <a:cs typeface="Arial"/>
              </a:rPr>
              <a:t> </a:t>
            </a:r>
            <a:r>
              <a:rPr sz="1800" spc="-10" dirty="0">
                <a:latin typeface="Arial"/>
                <a:cs typeface="Arial"/>
                <a:hlinkClick r:id="rId3"/>
              </a:rPr>
              <a:t>[www.soligen.com]</a:t>
            </a:r>
            <a:endParaRPr sz="1800">
              <a:latin typeface="Arial"/>
              <a:cs typeface="Arial"/>
            </a:endParaRPr>
          </a:p>
        </p:txBody>
      </p:sp>
      <p:pic>
        <p:nvPicPr>
          <p:cNvPr id="4" name="object 4"/>
          <p:cNvPicPr/>
          <p:nvPr/>
        </p:nvPicPr>
        <p:blipFill>
          <a:blip r:embed="rId4" cstate="print"/>
          <a:stretch>
            <a:fillRect/>
          </a:stretch>
        </p:blipFill>
        <p:spPr>
          <a:xfrm>
            <a:off x="4346447" y="3122676"/>
            <a:ext cx="3971544" cy="2467356"/>
          </a:xfrm>
          <a:prstGeom prst="rect">
            <a:avLst/>
          </a:prstGeom>
        </p:spPr>
      </p:pic>
      <p:sp>
        <p:nvSpPr>
          <p:cNvPr id="5" name="object 5"/>
          <p:cNvSpPr txBox="1"/>
          <p:nvPr/>
        </p:nvSpPr>
        <p:spPr>
          <a:xfrm>
            <a:off x="4449826" y="5707786"/>
            <a:ext cx="3773804" cy="756920"/>
          </a:xfrm>
          <a:prstGeom prst="rect">
            <a:avLst/>
          </a:prstGeom>
        </p:spPr>
        <p:txBody>
          <a:bodyPr vert="horz" wrap="square" lIns="0" tIns="12065" rIns="0" bIns="0" rtlCol="0">
            <a:spAutoFit/>
          </a:bodyPr>
          <a:lstStyle/>
          <a:p>
            <a:pPr marL="12700">
              <a:lnSpc>
                <a:spcPct val="100000"/>
              </a:lnSpc>
              <a:spcBef>
                <a:spcPts val="95"/>
              </a:spcBef>
            </a:pPr>
            <a:r>
              <a:rPr sz="1600" dirty="0">
                <a:latin typeface="Arial"/>
                <a:cs typeface="Arial"/>
              </a:rPr>
              <a:t>Engine</a:t>
            </a:r>
            <a:r>
              <a:rPr sz="1600" spc="-50" dirty="0">
                <a:latin typeface="Arial"/>
                <a:cs typeface="Arial"/>
              </a:rPr>
              <a:t> </a:t>
            </a:r>
            <a:r>
              <a:rPr sz="1600" dirty="0">
                <a:latin typeface="Arial"/>
                <a:cs typeface="Arial"/>
              </a:rPr>
              <a:t>manifold</a:t>
            </a:r>
            <a:r>
              <a:rPr sz="1600" spc="-45" dirty="0">
                <a:latin typeface="Arial"/>
                <a:cs typeface="Arial"/>
              </a:rPr>
              <a:t> </a:t>
            </a:r>
            <a:r>
              <a:rPr sz="1600" dirty="0">
                <a:latin typeface="Arial"/>
                <a:cs typeface="Arial"/>
              </a:rPr>
              <a:t>for</a:t>
            </a:r>
            <a:r>
              <a:rPr sz="1600" spc="-30" dirty="0">
                <a:latin typeface="Arial"/>
                <a:cs typeface="Arial"/>
              </a:rPr>
              <a:t> </a:t>
            </a:r>
            <a:r>
              <a:rPr sz="1600" dirty="0">
                <a:latin typeface="Arial"/>
                <a:cs typeface="Arial"/>
              </a:rPr>
              <a:t>GM</a:t>
            </a:r>
            <a:r>
              <a:rPr sz="1600" spc="-5" dirty="0">
                <a:latin typeface="Arial"/>
                <a:cs typeface="Arial"/>
              </a:rPr>
              <a:t> </a:t>
            </a:r>
            <a:r>
              <a:rPr sz="1600" dirty="0">
                <a:latin typeface="Arial"/>
                <a:cs typeface="Arial"/>
              </a:rPr>
              <a:t>racing</a:t>
            </a:r>
            <a:r>
              <a:rPr sz="1600" spc="-40" dirty="0">
                <a:latin typeface="Arial"/>
                <a:cs typeface="Arial"/>
              </a:rPr>
              <a:t> </a:t>
            </a:r>
            <a:r>
              <a:rPr sz="1600" spc="-25" dirty="0">
                <a:latin typeface="Arial"/>
                <a:cs typeface="Arial"/>
              </a:rPr>
              <a:t>car</a:t>
            </a:r>
            <a:endParaRPr sz="1600">
              <a:latin typeface="Arial"/>
              <a:cs typeface="Arial"/>
            </a:endParaRPr>
          </a:p>
          <a:p>
            <a:pPr marL="12700">
              <a:lnSpc>
                <a:spcPct val="100000"/>
              </a:lnSpc>
            </a:pPr>
            <a:r>
              <a:rPr sz="1600" dirty="0">
                <a:latin typeface="Arial"/>
                <a:cs typeface="Arial"/>
              </a:rPr>
              <a:t>Cast</a:t>
            </a:r>
            <a:r>
              <a:rPr sz="1600" spc="-35" dirty="0">
                <a:latin typeface="Arial"/>
                <a:cs typeface="Arial"/>
              </a:rPr>
              <a:t> </a:t>
            </a:r>
            <a:r>
              <a:rPr sz="1600" dirty="0">
                <a:latin typeface="Arial"/>
                <a:cs typeface="Arial"/>
              </a:rPr>
              <a:t>after</a:t>
            </a:r>
            <a:r>
              <a:rPr sz="1600" spc="-5" dirty="0">
                <a:latin typeface="Arial"/>
                <a:cs typeface="Arial"/>
              </a:rPr>
              <a:t> </a:t>
            </a:r>
            <a:r>
              <a:rPr sz="1600" dirty="0">
                <a:latin typeface="Arial"/>
                <a:cs typeface="Arial"/>
              </a:rPr>
              <a:t>Direct</a:t>
            </a:r>
            <a:r>
              <a:rPr sz="1600" spc="-30" dirty="0">
                <a:latin typeface="Arial"/>
                <a:cs typeface="Arial"/>
              </a:rPr>
              <a:t> </a:t>
            </a:r>
            <a:r>
              <a:rPr sz="1600" dirty="0">
                <a:latin typeface="Arial"/>
                <a:cs typeface="Arial"/>
              </a:rPr>
              <a:t>Shell</a:t>
            </a:r>
            <a:r>
              <a:rPr sz="1600" spc="-55" dirty="0">
                <a:latin typeface="Arial"/>
                <a:cs typeface="Arial"/>
              </a:rPr>
              <a:t> </a:t>
            </a:r>
            <a:r>
              <a:rPr sz="1600" dirty="0">
                <a:latin typeface="Arial"/>
                <a:cs typeface="Arial"/>
              </a:rPr>
              <a:t>Production</a:t>
            </a:r>
            <a:r>
              <a:rPr sz="1600" spc="-35" dirty="0">
                <a:latin typeface="Arial"/>
                <a:cs typeface="Arial"/>
              </a:rPr>
              <a:t> </a:t>
            </a:r>
            <a:r>
              <a:rPr sz="1600" spc="-10" dirty="0">
                <a:latin typeface="Arial"/>
                <a:cs typeface="Arial"/>
              </a:rPr>
              <a:t>Casting</a:t>
            </a:r>
            <a:endParaRPr sz="1600">
              <a:latin typeface="Arial"/>
              <a:cs typeface="Arial"/>
            </a:endParaRPr>
          </a:p>
          <a:p>
            <a:pPr marL="12700">
              <a:lnSpc>
                <a:spcPct val="100000"/>
              </a:lnSpc>
            </a:pPr>
            <a:r>
              <a:rPr sz="1600" dirty="0">
                <a:latin typeface="Arial"/>
                <a:cs typeface="Arial"/>
              </a:rPr>
              <a:t>[source:</a:t>
            </a:r>
            <a:r>
              <a:rPr sz="1600" spc="-40" dirty="0">
                <a:latin typeface="Arial"/>
                <a:cs typeface="Arial"/>
              </a:rPr>
              <a:t> </a:t>
            </a:r>
            <a:r>
              <a:rPr sz="1600" u="sng" spc="-10" dirty="0">
                <a:solidFill>
                  <a:srgbClr val="D2601C"/>
                </a:solidFill>
                <a:uFill>
                  <a:solidFill>
                    <a:srgbClr val="D2601C"/>
                  </a:solidFill>
                </a:uFill>
                <a:latin typeface="Arial"/>
                <a:cs typeface="Arial"/>
                <a:hlinkClick r:id="rId3"/>
              </a:rPr>
              <a:t>www.soligen.com</a:t>
            </a:r>
            <a:r>
              <a:rPr sz="1600" u="none" spc="-10" dirty="0">
                <a:latin typeface="Arial"/>
                <a:cs typeface="Arial"/>
              </a:rPr>
              <a:t>]</a:t>
            </a:r>
            <a:endParaRPr sz="1600">
              <a:latin typeface="Arial"/>
              <a:cs typeface="Arial"/>
            </a:endParaRPr>
          </a:p>
        </p:txBody>
      </p:sp>
      <p:pic>
        <p:nvPicPr>
          <p:cNvPr id="6" name="object 6"/>
          <p:cNvPicPr/>
          <p:nvPr/>
        </p:nvPicPr>
        <p:blipFill>
          <a:blip r:embed="rId5" cstate="print"/>
          <a:stretch>
            <a:fillRect/>
          </a:stretch>
        </p:blipFill>
        <p:spPr>
          <a:xfrm>
            <a:off x="1316736" y="2933682"/>
            <a:ext cx="2142439" cy="2447560"/>
          </a:xfrm>
          <a:prstGeom prst="rect">
            <a:avLst/>
          </a:prstGeom>
        </p:spPr>
      </p:pic>
      <p:sp>
        <p:nvSpPr>
          <p:cNvPr id="7" name="object 7"/>
          <p:cNvSpPr txBox="1"/>
          <p:nvPr/>
        </p:nvSpPr>
        <p:spPr>
          <a:xfrm>
            <a:off x="8322691" y="5870549"/>
            <a:ext cx="224154" cy="239395"/>
          </a:xfrm>
          <a:prstGeom prst="rect">
            <a:avLst/>
          </a:prstGeom>
        </p:spPr>
        <p:txBody>
          <a:bodyPr vert="horz" wrap="square" lIns="0" tIns="12700" rIns="0" bIns="0" rtlCol="0">
            <a:spAutoFit/>
          </a:bodyPr>
          <a:lstStyle/>
          <a:p>
            <a:pPr marL="12700">
              <a:lnSpc>
                <a:spcPct val="100000"/>
              </a:lnSpc>
              <a:spcBef>
                <a:spcPts val="100"/>
              </a:spcBef>
            </a:pPr>
            <a:r>
              <a:rPr sz="1400" b="1" spc="-25" dirty="0">
                <a:solidFill>
                  <a:srgbClr val="FFFFFF"/>
                </a:solidFill>
                <a:latin typeface="Arial"/>
                <a:cs typeface="Arial"/>
              </a:rPr>
              <a:t>45</a:t>
            </a:r>
            <a:endParaRPr sz="14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E38-2E40-0ACF-8B9B-7D559AECF1C2}"/>
              </a:ext>
            </a:extLst>
          </p:cNvPr>
          <p:cNvSpPr>
            <a:spLocks noGrp="1"/>
          </p:cNvSpPr>
          <p:nvPr>
            <p:ph type="title"/>
          </p:nvPr>
        </p:nvSpPr>
        <p:spPr>
          <a:xfrm>
            <a:off x="231140" y="12903"/>
            <a:ext cx="7896174" cy="553998"/>
          </a:xfrm>
        </p:spPr>
        <p:txBody>
          <a:bodyPr/>
          <a:lstStyle/>
          <a:p>
            <a:r>
              <a:rPr lang="en-IN" dirty="0"/>
              <a:t>Types of Prototype			</a:t>
            </a:r>
          </a:p>
        </p:txBody>
      </p:sp>
      <p:sp>
        <p:nvSpPr>
          <p:cNvPr id="3" name="Text Placeholder 2">
            <a:extLst>
              <a:ext uri="{FF2B5EF4-FFF2-40B4-BE49-F238E27FC236}">
                <a16:creationId xmlns:a16="http://schemas.microsoft.com/office/drawing/2014/main" id="{E63F548F-FEBD-2BCF-B24F-7DE4A80420DD}"/>
              </a:ext>
            </a:extLst>
          </p:cNvPr>
          <p:cNvSpPr>
            <a:spLocks noGrp="1"/>
          </p:cNvSpPr>
          <p:nvPr>
            <p:ph type="body" idx="1"/>
          </p:nvPr>
        </p:nvSpPr>
        <p:spPr>
          <a:xfrm>
            <a:off x="231140" y="762000"/>
            <a:ext cx="8074660" cy="5816977"/>
          </a:xfrm>
        </p:spPr>
        <p:txBody>
          <a:bodyPr/>
          <a:lstStyle/>
          <a:p>
            <a:pPr algn="just"/>
            <a:r>
              <a:rPr lang="en-US" b="0" i="0" dirty="0">
                <a:solidFill>
                  <a:srgbClr val="0F0F0F"/>
                </a:solidFill>
                <a:effectLst/>
                <a:latin typeface="Söhne"/>
              </a:rPr>
              <a:t>Prototyping plays a crucial role in digital fabrication and manufacturing processes, allowing designers and engineers to test and validate their concepts before full-scale production</a:t>
            </a:r>
          </a:p>
          <a:p>
            <a:endParaRPr lang="en-US" b="0" i="0" dirty="0">
              <a:solidFill>
                <a:srgbClr val="0F0F0F"/>
              </a:solidFill>
              <a:effectLst/>
              <a:latin typeface="Söhne"/>
            </a:endParaRPr>
          </a:p>
          <a:p>
            <a:pPr algn="l">
              <a:buFont typeface="+mj-lt"/>
              <a:buAutoNum type="arabicPeriod"/>
            </a:pPr>
            <a:r>
              <a:rPr lang="en-US" b="1" i="0" dirty="0">
                <a:effectLst/>
                <a:latin typeface="Söhne"/>
              </a:rPr>
              <a:t>Proof-of-Concept Prototypes:</a:t>
            </a:r>
            <a:endParaRPr lang="en-US" b="0" i="0" dirty="0">
              <a:effectLst/>
              <a:latin typeface="Söhne"/>
            </a:endParaRPr>
          </a:p>
          <a:p>
            <a:pPr marL="742950" lvl="1" indent="-285750" algn="l">
              <a:buFont typeface="+mj-lt"/>
              <a:buAutoNum type="arabicPeriod"/>
            </a:pPr>
            <a:r>
              <a:rPr lang="en-US" b="1" i="0" dirty="0">
                <a:effectLst/>
                <a:latin typeface="Söhne"/>
              </a:rPr>
              <a:t>Role:</a:t>
            </a:r>
            <a:r>
              <a:rPr lang="en-US" b="0" i="0" dirty="0">
                <a:effectLst/>
                <a:latin typeface="Söhne"/>
              </a:rPr>
              <a:t> To demonstrate the feasibility of a concept or idea.</a:t>
            </a:r>
          </a:p>
          <a:p>
            <a:pPr marL="742950" lvl="1" indent="-285750" algn="l">
              <a:buFont typeface="+mj-lt"/>
              <a:buAutoNum type="arabicPeriod"/>
            </a:pPr>
            <a:r>
              <a:rPr lang="en-US" b="1" i="0" dirty="0">
                <a:effectLst/>
                <a:latin typeface="Söhne"/>
              </a:rPr>
              <a:t>Characteristics:</a:t>
            </a:r>
            <a:r>
              <a:rPr lang="en-US" b="0" i="0" dirty="0">
                <a:effectLst/>
                <a:latin typeface="Söhne"/>
              </a:rPr>
              <a:t> Basic, low-fidelity prototypes that focus on key functionalities.</a:t>
            </a:r>
          </a:p>
          <a:p>
            <a:pPr algn="l">
              <a:buFont typeface="+mj-lt"/>
              <a:buAutoNum type="arabicPeriod"/>
            </a:pPr>
            <a:r>
              <a:rPr lang="en-US" b="1" i="0" dirty="0">
                <a:effectLst/>
                <a:latin typeface="Söhne"/>
              </a:rPr>
              <a:t>Visual Prototypes:</a:t>
            </a:r>
            <a:endParaRPr lang="en-US" b="0" i="0" dirty="0">
              <a:effectLst/>
              <a:latin typeface="Söhne"/>
            </a:endParaRPr>
          </a:p>
          <a:p>
            <a:pPr marL="742950" lvl="1" indent="-285750" algn="l">
              <a:buFont typeface="+mj-lt"/>
              <a:buAutoNum type="arabicPeriod"/>
            </a:pPr>
            <a:r>
              <a:rPr lang="en-US" b="1" i="0" dirty="0">
                <a:effectLst/>
                <a:latin typeface="Söhne"/>
              </a:rPr>
              <a:t>Role:</a:t>
            </a:r>
            <a:r>
              <a:rPr lang="en-US" b="0" i="0" dirty="0">
                <a:effectLst/>
                <a:latin typeface="Söhne"/>
              </a:rPr>
              <a:t> To showcase the visual design and aesthetics.</a:t>
            </a:r>
          </a:p>
          <a:p>
            <a:pPr marL="742950" lvl="1" indent="-285750" algn="l">
              <a:buFont typeface="+mj-lt"/>
              <a:buAutoNum type="arabicPeriod"/>
            </a:pPr>
            <a:r>
              <a:rPr lang="en-US" b="1" i="0" dirty="0">
                <a:effectLst/>
                <a:latin typeface="Söhne"/>
              </a:rPr>
              <a:t>Characteristics:</a:t>
            </a:r>
            <a:r>
              <a:rPr lang="en-US" b="0" i="0" dirty="0">
                <a:effectLst/>
                <a:latin typeface="Söhne"/>
              </a:rPr>
              <a:t> High-fidelity models or renders that emphasize the appearance of the final product without functional details.</a:t>
            </a:r>
          </a:p>
          <a:p>
            <a:pPr algn="l">
              <a:buFont typeface="+mj-lt"/>
              <a:buAutoNum type="arabicPeriod"/>
            </a:pPr>
            <a:r>
              <a:rPr lang="en-US" b="1" i="0" dirty="0">
                <a:effectLst/>
                <a:latin typeface="Söhne"/>
              </a:rPr>
              <a:t>Functional Prototypes:</a:t>
            </a:r>
            <a:endParaRPr lang="en-US" b="0" i="0" dirty="0">
              <a:effectLst/>
              <a:latin typeface="Söhne"/>
            </a:endParaRPr>
          </a:p>
          <a:p>
            <a:pPr marL="742950" lvl="1" indent="-285750" algn="l">
              <a:buFont typeface="+mj-lt"/>
              <a:buAutoNum type="arabicPeriod"/>
            </a:pPr>
            <a:r>
              <a:rPr lang="en-US" b="1" i="0" dirty="0">
                <a:effectLst/>
                <a:latin typeface="Söhne"/>
              </a:rPr>
              <a:t>Role:</a:t>
            </a:r>
            <a:r>
              <a:rPr lang="en-US" b="0" i="0" dirty="0">
                <a:effectLst/>
                <a:latin typeface="Söhne"/>
              </a:rPr>
              <a:t> To test and validate the functionality of a product.</a:t>
            </a:r>
          </a:p>
          <a:p>
            <a:pPr marL="742950" lvl="1" indent="-285750" algn="l">
              <a:buFont typeface="+mj-lt"/>
              <a:buAutoNum type="arabicPeriod"/>
            </a:pPr>
            <a:r>
              <a:rPr lang="en-US" b="1" i="0" dirty="0">
                <a:effectLst/>
                <a:latin typeface="Söhne"/>
              </a:rPr>
              <a:t>Characteristics:</a:t>
            </a:r>
            <a:r>
              <a:rPr lang="en-US" b="0" i="0" dirty="0">
                <a:effectLst/>
                <a:latin typeface="Söhne"/>
              </a:rPr>
              <a:t> Prototypes that closely simulate the actual performance and behavior of the final product.</a:t>
            </a:r>
          </a:p>
          <a:p>
            <a:pPr algn="l">
              <a:buFont typeface="+mj-lt"/>
              <a:buAutoNum type="arabicPeriod"/>
            </a:pPr>
            <a:r>
              <a:rPr lang="en-US" b="1" i="0" dirty="0">
                <a:effectLst/>
                <a:latin typeface="Söhne"/>
              </a:rPr>
              <a:t>User Experience (UX) Prototypes:</a:t>
            </a:r>
            <a:endParaRPr lang="en-US" b="0" i="0" dirty="0">
              <a:effectLst/>
              <a:latin typeface="Söhne"/>
            </a:endParaRPr>
          </a:p>
          <a:p>
            <a:pPr marL="742950" lvl="1" indent="-285750" algn="l">
              <a:buFont typeface="+mj-lt"/>
              <a:buAutoNum type="arabicPeriod"/>
            </a:pPr>
            <a:r>
              <a:rPr lang="en-US" b="1" i="0" dirty="0">
                <a:effectLst/>
                <a:latin typeface="Söhne"/>
              </a:rPr>
              <a:t>Role:</a:t>
            </a:r>
            <a:r>
              <a:rPr lang="en-US" b="0" i="0" dirty="0">
                <a:effectLst/>
                <a:latin typeface="Söhne"/>
              </a:rPr>
              <a:t> To evaluate the overall user experience.</a:t>
            </a:r>
          </a:p>
          <a:p>
            <a:pPr marL="742950" lvl="1" indent="-285750" algn="l">
              <a:buFont typeface="+mj-lt"/>
              <a:buAutoNum type="arabicPeriod"/>
            </a:pPr>
            <a:r>
              <a:rPr lang="en-US" b="1" i="0" dirty="0">
                <a:effectLst/>
                <a:latin typeface="Söhne"/>
              </a:rPr>
              <a:t>Characteristics:</a:t>
            </a:r>
            <a:r>
              <a:rPr lang="en-US" b="0" i="0" dirty="0">
                <a:effectLst/>
                <a:latin typeface="Söhne"/>
              </a:rPr>
              <a:t> Interactive prototypes that allow users to navigate and interact with the product, providing insights into usability and design.</a:t>
            </a:r>
          </a:p>
          <a:p>
            <a:endParaRPr lang="en-IN" dirty="0"/>
          </a:p>
        </p:txBody>
      </p:sp>
    </p:spTree>
    <p:extLst>
      <p:ext uri="{BB962C8B-B14F-4D97-AF65-F5344CB8AC3E}">
        <p14:creationId xmlns:p14="http://schemas.microsoft.com/office/powerpoint/2010/main" val="2915071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90827" y="2074926"/>
            <a:ext cx="6042660" cy="857250"/>
            <a:chOff x="1290827" y="2074926"/>
            <a:chExt cx="6042660" cy="857250"/>
          </a:xfrm>
        </p:grpSpPr>
        <p:pic>
          <p:nvPicPr>
            <p:cNvPr id="3" name="object 3"/>
            <p:cNvPicPr/>
            <p:nvPr/>
          </p:nvPicPr>
          <p:blipFill>
            <a:blip r:embed="rId2" cstate="print"/>
            <a:stretch>
              <a:fillRect/>
            </a:stretch>
          </p:blipFill>
          <p:spPr>
            <a:xfrm>
              <a:off x="1290827" y="2074926"/>
              <a:ext cx="6042660" cy="857250"/>
            </a:xfrm>
            <a:prstGeom prst="rect">
              <a:avLst/>
            </a:prstGeom>
          </p:spPr>
        </p:pic>
        <p:pic>
          <p:nvPicPr>
            <p:cNvPr id="4" name="object 4"/>
            <p:cNvPicPr/>
            <p:nvPr/>
          </p:nvPicPr>
          <p:blipFill>
            <a:blip r:embed="rId3" cstate="print"/>
            <a:stretch>
              <a:fillRect/>
            </a:stretch>
          </p:blipFill>
          <p:spPr>
            <a:xfrm>
              <a:off x="1349247" y="2106930"/>
              <a:ext cx="5951601" cy="783589"/>
            </a:xfrm>
            <a:prstGeom prst="rect">
              <a:avLst/>
            </a:prstGeom>
          </p:spPr>
        </p:pic>
      </p:grpSp>
      <p:sp>
        <p:nvSpPr>
          <p:cNvPr id="5" name="object 5"/>
          <p:cNvSpPr txBox="1"/>
          <p:nvPr/>
        </p:nvSpPr>
        <p:spPr>
          <a:xfrm>
            <a:off x="8322691" y="5870549"/>
            <a:ext cx="224154" cy="239395"/>
          </a:xfrm>
          <a:prstGeom prst="rect">
            <a:avLst/>
          </a:prstGeom>
        </p:spPr>
        <p:txBody>
          <a:bodyPr vert="horz" wrap="square" lIns="0" tIns="12700" rIns="0" bIns="0" rtlCol="0">
            <a:spAutoFit/>
          </a:bodyPr>
          <a:lstStyle/>
          <a:p>
            <a:pPr marL="12700">
              <a:lnSpc>
                <a:spcPct val="100000"/>
              </a:lnSpc>
              <a:spcBef>
                <a:spcPts val="100"/>
              </a:spcBef>
            </a:pPr>
            <a:r>
              <a:rPr sz="1400" b="1" spc="-25" dirty="0">
                <a:solidFill>
                  <a:srgbClr val="FFFFFF"/>
                </a:solidFill>
                <a:latin typeface="Arial"/>
                <a:cs typeface="Arial"/>
              </a:rPr>
              <a:t>46</a:t>
            </a:r>
            <a:endParaRPr sz="14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7942FE-6063-0219-80EB-2047787C79E8}"/>
              </a:ext>
            </a:extLst>
          </p:cNvPr>
          <p:cNvSpPr>
            <a:spLocks noGrp="1"/>
          </p:cNvSpPr>
          <p:nvPr>
            <p:ph type="body" idx="1"/>
          </p:nvPr>
        </p:nvSpPr>
        <p:spPr>
          <a:xfrm>
            <a:off x="228600" y="609600"/>
            <a:ext cx="7998460" cy="5416868"/>
          </a:xfrm>
        </p:spPr>
        <p:txBody>
          <a:bodyPr/>
          <a:lstStyle/>
          <a:p>
            <a:pPr marL="263525" indent="-263525" algn="l">
              <a:buFont typeface="+mj-lt"/>
              <a:buAutoNum type="arabicPeriod" startAt="5"/>
            </a:pPr>
            <a:r>
              <a:rPr lang="en-US" b="1" i="0" dirty="0">
                <a:effectLst/>
                <a:latin typeface="Söhne"/>
              </a:rPr>
              <a:t>Form Prototypes:</a:t>
            </a:r>
            <a:endParaRPr lang="en-US" b="0" i="0" dirty="0">
              <a:effectLst/>
              <a:latin typeface="Söhne"/>
            </a:endParaRPr>
          </a:p>
          <a:p>
            <a:pPr marL="742950" lvl="1" indent="-285750" algn="l">
              <a:buFont typeface="+mj-lt"/>
              <a:buAutoNum type="arabicPeriod"/>
            </a:pPr>
            <a:r>
              <a:rPr lang="en-US" b="1" i="0" dirty="0">
                <a:effectLst/>
                <a:latin typeface="Söhne"/>
              </a:rPr>
              <a:t>Role:</a:t>
            </a:r>
            <a:r>
              <a:rPr lang="en-US" b="0" i="0" dirty="0">
                <a:effectLst/>
                <a:latin typeface="Söhne"/>
              </a:rPr>
              <a:t> To assess the physical form and ergonomics of a product.</a:t>
            </a:r>
          </a:p>
          <a:p>
            <a:pPr marL="742950" lvl="1" indent="-285750" algn="l">
              <a:buFont typeface="+mj-lt"/>
              <a:buAutoNum type="arabicPeriod"/>
            </a:pPr>
            <a:r>
              <a:rPr lang="en-US" b="1" i="0" dirty="0">
                <a:effectLst/>
                <a:latin typeface="Söhne"/>
              </a:rPr>
              <a:t>Characteristics:</a:t>
            </a:r>
            <a:r>
              <a:rPr lang="en-US" b="0" i="0" dirty="0">
                <a:effectLst/>
                <a:latin typeface="Söhne"/>
              </a:rPr>
              <a:t> Physical models that represent the size, shape, and tactile qualities of the final product.</a:t>
            </a:r>
          </a:p>
          <a:p>
            <a:pPr algn="l">
              <a:buFont typeface="+mj-lt"/>
              <a:buAutoNum type="arabicPeriod" startAt="5"/>
            </a:pPr>
            <a:r>
              <a:rPr lang="en-US" b="1" i="0" dirty="0">
                <a:effectLst/>
                <a:latin typeface="Söhne"/>
              </a:rPr>
              <a:t>Alpha Prototypes:</a:t>
            </a:r>
            <a:endParaRPr lang="en-US" b="0" i="0" dirty="0">
              <a:effectLst/>
              <a:latin typeface="Söhne"/>
            </a:endParaRPr>
          </a:p>
          <a:p>
            <a:pPr marL="742950" lvl="1" indent="-285750" algn="l">
              <a:buFont typeface="+mj-lt"/>
              <a:buAutoNum type="arabicPeriod"/>
            </a:pPr>
            <a:r>
              <a:rPr lang="en-US" b="1" i="0" dirty="0">
                <a:effectLst/>
                <a:latin typeface="Söhne"/>
              </a:rPr>
              <a:t>Role:</a:t>
            </a:r>
            <a:r>
              <a:rPr lang="en-US" b="0" i="0" dirty="0">
                <a:effectLst/>
                <a:latin typeface="Söhne"/>
              </a:rPr>
              <a:t> To create an early version with all core features for internal testing.</a:t>
            </a:r>
          </a:p>
          <a:p>
            <a:pPr marL="742950" lvl="1" indent="-285750" algn="l">
              <a:buFont typeface="+mj-lt"/>
              <a:buAutoNum type="arabicPeriod"/>
            </a:pPr>
            <a:r>
              <a:rPr lang="en-US" b="1" i="0" dirty="0">
                <a:effectLst/>
                <a:latin typeface="Söhne"/>
              </a:rPr>
              <a:t>Characteristics:</a:t>
            </a:r>
            <a:r>
              <a:rPr lang="en-US" b="0" i="0" dirty="0">
                <a:effectLst/>
                <a:latin typeface="Söhne"/>
              </a:rPr>
              <a:t> Fully functional prototypes used for in-house testing and refinement.</a:t>
            </a:r>
          </a:p>
          <a:p>
            <a:pPr algn="l">
              <a:buFont typeface="+mj-lt"/>
              <a:buAutoNum type="arabicPeriod" startAt="5"/>
            </a:pPr>
            <a:r>
              <a:rPr lang="en-US" b="1" i="0" dirty="0">
                <a:effectLst/>
                <a:latin typeface="Söhne"/>
              </a:rPr>
              <a:t>Beta Prototypes:</a:t>
            </a:r>
            <a:endParaRPr lang="en-US" b="0" i="0" dirty="0">
              <a:effectLst/>
              <a:latin typeface="Söhne"/>
            </a:endParaRPr>
          </a:p>
          <a:p>
            <a:pPr marL="742950" lvl="1" indent="-285750" algn="l">
              <a:buFont typeface="+mj-lt"/>
              <a:buAutoNum type="arabicPeriod"/>
            </a:pPr>
            <a:r>
              <a:rPr lang="en-US" b="1" i="0" dirty="0">
                <a:effectLst/>
                <a:latin typeface="Söhne"/>
              </a:rPr>
              <a:t>Role:</a:t>
            </a:r>
            <a:r>
              <a:rPr lang="en-US" b="0" i="0" dirty="0">
                <a:effectLst/>
                <a:latin typeface="Söhne"/>
              </a:rPr>
              <a:t> To gather feedback from external users before final production.</a:t>
            </a:r>
          </a:p>
          <a:p>
            <a:pPr marL="742950" lvl="1" indent="-285750" algn="l">
              <a:buFont typeface="+mj-lt"/>
              <a:buAutoNum type="arabicPeriod"/>
            </a:pPr>
            <a:r>
              <a:rPr lang="en-US" b="1" i="0" dirty="0">
                <a:effectLst/>
                <a:latin typeface="Söhne"/>
              </a:rPr>
              <a:t>Characteristics:</a:t>
            </a:r>
            <a:r>
              <a:rPr lang="en-US" b="0" i="0" dirty="0">
                <a:effectLst/>
                <a:latin typeface="Söhne"/>
              </a:rPr>
              <a:t> Prototypes released to a limited audience for real-world testing and user feedback.</a:t>
            </a:r>
          </a:p>
          <a:p>
            <a:pPr algn="l">
              <a:buFont typeface="+mj-lt"/>
              <a:buAutoNum type="arabicPeriod" startAt="5"/>
            </a:pPr>
            <a:r>
              <a:rPr lang="en-US" b="1" i="0" dirty="0">
                <a:effectLst/>
                <a:latin typeface="Söhne"/>
              </a:rPr>
              <a:t>Rapid Prototypes:</a:t>
            </a:r>
            <a:endParaRPr lang="en-US" b="0" i="0" dirty="0">
              <a:effectLst/>
              <a:latin typeface="Söhne"/>
            </a:endParaRPr>
          </a:p>
          <a:p>
            <a:pPr marL="742950" lvl="1" indent="-285750" algn="l">
              <a:buFont typeface="+mj-lt"/>
              <a:buAutoNum type="arabicPeriod"/>
            </a:pPr>
            <a:r>
              <a:rPr lang="en-US" b="1" i="0" dirty="0">
                <a:effectLst/>
                <a:latin typeface="Söhne"/>
              </a:rPr>
              <a:t>Role:</a:t>
            </a:r>
            <a:r>
              <a:rPr lang="en-US" b="0" i="0" dirty="0">
                <a:effectLst/>
                <a:latin typeface="Söhne"/>
              </a:rPr>
              <a:t> To quickly iterate (perform or repeat an action) and test design ideas.</a:t>
            </a:r>
          </a:p>
          <a:p>
            <a:pPr marL="742950" lvl="1" indent="-285750" algn="l">
              <a:buFont typeface="+mj-lt"/>
              <a:buAutoNum type="arabicPeriod"/>
            </a:pPr>
            <a:r>
              <a:rPr lang="en-US" b="1" i="0" dirty="0">
                <a:effectLst/>
                <a:latin typeface="Söhne"/>
              </a:rPr>
              <a:t>Characteristics:</a:t>
            </a:r>
            <a:r>
              <a:rPr lang="en-US" b="0" i="0" dirty="0">
                <a:effectLst/>
                <a:latin typeface="Söhne"/>
              </a:rPr>
              <a:t> Utilizes rapid prototyping techniques like 3D printing, CNC machining, or laser cutting to produce prototypes in a short time.</a:t>
            </a:r>
          </a:p>
          <a:p>
            <a:endParaRPr lang="en-IN" dirty="0"/>
          </a:p>
        </p:txBody>
      </p:sp>
    </p:spTree>
    <p:extLst>
      <p:ext uri="{BB962C8B-B14F-4D97-AF65-F5344CB8AC3E}">
        <p14:creationId xmlns:p14="http://schemas.microsoft.com/office/powerpoint/2010/main" val="1719806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545693" y="1090421"/>
            <a:ext cx="7388859" cy="3139321"/>
          </a:xfrm>
        </p:spPr>
        <p:txBody>
          <a:bodyPr/>
          <a:lstStyle/>
          <a:p>
            <a:pPr algn="l"/>
            <a:r>
              <a:rPr lang="en-US" b="1" dirty="0">
                <a:latin typeface="Söhne"/>
              </a:rPr>
              <a:t>9. Virtual Prototypes:</a:t>
            </a:r>
            <a:endParaRPr lang="en-US" dirty="0">
              <a:latin typeface="Söhne"/>
            </a:endParaRPr>
          </a:p>
          <a:p>
            <a:pPr marL="800100" lvl="1" indent="-342900" algn="l">
              <a:buFont typeface="+mj-lt"/>
              <a:buAutoNum type="arabicPeriod"/>
            </a:pPr>
            <a:r>
              <a:rPr lang="en-US" b="1" dirty="0">
                <a:latin typeface="Söhne"/>
              </a:rPr>
              <a:t>Role:</a:t>
            </a:r>
            <a:r>
              <a:rPr lang="en-US" dirty="0">
                <a:latin typeface="Söhne"/>
              </a:rPr>
              <a:t> To simulate the behavior of a physical product in a digital environment.</a:t>
            </a:r>
          </a:p>
          <a:p>
            <a:pPr marL="800100" lvl="1" indent="-342900" algn="l">
              <a:buFont typeface="+mj-lt"/>
              <a:buAutoNum type="arabicPeriod"/>
            </a:pPr>
            <a:r>
              <a:rPr lang="en-US" b="1" dirty="0">
                <a:latin typeface="Söhne"/>
              </a:rPr>
              <a:t>Characteristics:</a:t>
            </a:r>
            <a:r>
              <a:rPr lang="en-US" dirty="0">
                <a:latin typeface="Söhne"/>
              </a:rPr>
              <a:t> Computer-generated models that allow for testing and analysis in a virtual space.</a:t>
            </a:r>
          </a:p>
          <a:p>
            <a:pPr algn="l"/>
            <a:r>
              <a:rPr lang="en-US" b="1" dirty="0">
                <a:latin typeface="Söhne"/>
              </a:rPr>
              <a:t>10. Scaled Prototypes:</a:t>
            </a:r>
            <a:endParaRPr lang="en-US" dirty="0">
              <a:latin typeface="Söhne"/>
            </a:endParaRPr>
          </a:p>
          <a:p>
            <a:pPr marL="800100" lvl="1" indent="-342900" algn="l">
              <a:buFont typeface="+mj-lt"/>
              <a:buAutoNum type="arabicPeriod"/>
            </a:pPr>
            <a:r>
              <a:rPr lang="en-US" b="1" dirty="0">
                <a:latin typeface="Söhne"/>
              </a:rPr>
              <a:t>Role:</a:t>
            </a:r>
            <a:r>
              <a:rPr lang="en-US" dirty="0">
                <a:latin typeface="Söhne"/>
              </a:rPr>
              <a:t> To represent a smaller or larger version of the final product.</a:t>
            </a:r>
          </a:p>
          <a:p>
            <a:pPr marL="800100" lvl="1" indent="-342900" algn="l">
              <a:buFont typeface="+mj-lt"/>
              <a:buAutoNum type="arabicPeriod"/>
            </a:pPr>
            <a:r>
              <a:rPr lang="en-US" b="1" dirty="0">
                <a:latin typeface="Söhne"/>
              </a:rPr>
              <a:t>Characteristics:</a:t>
            </a:r>
            <a:r>
              <a:rPr lang="en-US" dirty="0">
                <a:latin typeface="Söhne"/>
              </a:rPr>
              <a:t> Maintains the proportions and key features but may not be fully functional.</a:t>
            </a:r>
          </a:p>
          <a:p>
            <a:endParaRPr lang="en-IN" dirty="0"/>
          </a:p>
        </p:txBody>
      </p:sp>
    </p:spTree>
    <p:extLst>
      <p:ext uri="{BB962C8B-B14F-4D97-AF65-F5344CB8AC3E}">
        <p14:creationId xmlns:p14="http://schemas.microsoft.com/office/powerpoint/2010/main" val="268130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C623-BAB5-BE46-1478-11DAFE2A7DF5}"/>
              </a:ext>
            </a:extLst>
          </p:cNvPr>
          <p:cNvSpPr>
            <a:spLocks noGrp="1"/>
          </p:cNvSpPr>
          <p:nvPr>
            <p:ph type="title"/>
          </p:nvPr>
        </p:nvSpPr>
        <p:spPr>
          <a:xfrm>
            <a:off x="587829" y="679572"/>
            <a:ext cx="7896174" cy="553998"/>
          </a:xfrm>
        </p:spPr>
        <p:txBody>
          <a:bodyPr/>
          <a:lstStyle/>
          <a:p>
            <a:pPr algn="ctr"/>
            <a:r>
              <a:rPr lang="en-US" dirty="0"/>
              <a:t>Need of digital manufacturing</a:t>
            </a:r>
          </a:p>
        </p:txBody>
      </p:sp>
      <p:sp>
        <p:nvSpPr>
          <p:cNvPr id="3" name="Content Placeholder 2">
            <a:extLst>
              <a:ext uri="{FF2B5EF4-FFF2-40B4-BE49-F238E27FC236}">
                <a16:creationId xmlns:a16="http://schemas.microsoft.com/office/drawing/2014/main" id="{8E053EC5-0654-A403-7653-81AD8D7F89C9}"/>
              </a:ext>
            </a:extLst>
          </p:cNvPr>
          <p:cNvSpPr>
            <a:spLocks noGrp="1"/>
          </p:cNvSpPr>
          <p:nvPr>
            <p:ph idx="1"/>
          </p:nvPr>
        </p:nvSpPr>
        <p:spPr>
          <a:xfrm>
            <a:off x="587829" y="2003338"/>
            <a:ext cx="7475852" cy="4397462"/>
          </a:xfrm>
        </p:spPr>
        <p:txBody>
          <a:bodyPr>
            <a:noAutofit/>
          </a:bodyPr>
          <a:lstStyle/>
          <a:p>
            <a:pPr algn="just">
              <a:buFont typeface="Arial" panose="020B0604020202020204" pitchFamily="34" charset="0"/>
              <a:buChar char="•"/>
            </a:pPr>
            <a:r>
              <a:rPr lang="en-US" sz="1600" b="1" dirty="0"/>
              <a:t>Keep it in-house – </a:t>
            </a:r>
            <a:r>
              <a:rPr lang="en-US" sz="1600" dirty="0"/>
              <a:t>With a 3D printer and the right software, you can produce small batches of products on your own premises without the need for external vendors</a:t>
            </a:r>
          </a:p>
          <a:p>
            <a:pPr algn="just">
              <a:buFont typeface="Arial" panose="020B0604020202020204" pitchFamily="34" charset="0"/>
              <a:buChar char="•"/>
            </a:pPr>
            <a:r>
              <a:rPr lang="en-US" sz="1600" b="1" dirty="0"/>
              <a:t>Easy to test – </a:t>
            </a:r>
            <a:r>
              <a:rPr lang="en-US" sz="1600" dirty="0"/>
              <a:t>Have an idea? With digital fabrication, you can bring it to life and see if it’s feasible. It helps you gain valuable insight into your customer needs, the marketplace and anything else that can spell the difference between success and failure</a:t>
            </a:r>
          </a:p>
          <a:p>
            <a:pPr algn="just">
              <a:buFont typeface="Arial" panose="020B0604020202020204" pitchFamily="34" charset="0"/>
              <a:buChar char="•"/>
            </a:pPr>
            <a:r>
              <a:rPr lang="en-US" sz="1600" b="1" dirty="0"/>
              <a:t>Save money – </a:t>
            </a:r>
            <a:r>
              <a:rPr lang="en-US" sz="1600" dirty="0"/>
              <a:t>Because you’re only making prototypes or small batches of a product, you won’t need much storage space. You can also save money on materials by using lower-grade supplies or even recycled plastic</a:t>
            </a:r>
          </a:p>
          <a:p>
            <a:pPr algn="just">
              <a:buFont typeface="Arial" panose="020B0604020202020204" pitchFamily="34" charset="0"/>
              <a:buChar char="•"/>
            </a:pPr>
            <a:r>
              <a:rPr lang="en-US" sz="1600" b="1" dirty="0"/>
              <a:t>Save time – </a:t>
            </a:r>
            <a:r>
              <a:rPr lang="en-US" sz="1600" dirty="0"/>
              <a:t>Digital fabrication accelerates the process of product development as you can create prototypes much more quickly than traditional manufacturing methods, with no need to outsource</a:t>
            </a:r>
          </a:p>
          <a:p>
            <a:pPr algn="just">
              <a:buFont typeface="Arial" panose="020B0604020202020204" pitchFamily="34" charset="0"/>
              <a:buChar char="•"/>
            </a:pPr>
            <a:r>
              <a:rPr lang="en-US" sz="1600" b="1" dirty="0"/>
              <a:t>Spot errors early – </a:t>
            </a:r>
            <a:r>
              <a:rPr lang="en-US" sz="1600" dirty="0"/>
              <a:t>Engineers like digital fabrication because it helps them spot any issues that exist within days rather than months</a:t>
            </a:r>
          </a:p>
          <a:p>
            <a:pPr algn="just"/>
            <a:endParaRPr lang="en-US" sz="2100" dirty="0"/>
          </a:p>
        </p:txBody>
      </p:sp>
      <p:sp>
        <p:nvSpPr>
          <p:cNvPr id="4" name="Footer Placeholder 3">
            <a:extLst>
              <a:ext uri="{FF2B5EF4-FFF2-40B4-BE49-F238E27FC236}">
                <a16:creationId xmlns:a16="http://schemas.microsoft.com/office/drawing/2014/main" id="{C00A78FA-62C8-7942-D3DE-EB5699346E20}"/>
              </a:ext>
            </a:extLst>
          </p:cNvPr>
          <p:cNvSpPr>
            <a:spLocks noGrp="1"/>
          </p:cNvSpPr>
          <p:nvPr>
            <p:ph type="ftr" sz="quarter" idx="11"/>
          </p:nvPr>
        </p:nvSpPr>
        <p:spPr>
          <a:xfrm rot="5400000">
            <a:off x="8951573" y="3225297"/>
            <a:ext cx="3859795" cy="304801"/>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MEC135_Unit 5</a:t>
            </a:r>
          </a:p>
        </p:txBody>
      </p:sp>
      <p:sp>
        <p:nvSpPr>
          <p:cNvPr id="5" name="Slide Number Placeholder 4">
            <a:extLst>
              <a:ext uri="{FF2B5EF4-FFF2-40B4-BE49-F238E27FC236}">
                <a16:creationId xmlns:a16="http://schemas.microsoft.com/office/drawing/2014/main" id="{FDAA89FE-BACC-35CE-201F-13700614346F}"/>
              </a:ext>
            </a:extLst>
          </p:cNvPr>
          <p:cNvSpPr>
            <a:spLocks noGrp="1"/>
          </p:cNvSpPr>
          <p:nvPr>
            <p:ph type="sldNum" sz="quarter" idx="12"/>
          </p:nvPr>
        </p:nvSpPr>
        <p:spPr bwMode="gray">
          <a:xfrm>
            <a:off x="10352540" y="295729"/>
            <a:ext cx="838199" cy="767687"/>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42F018D-6242-4F8A-B408-2B825615E750}" type="slidenum">
              <a:rPr lang="en-US" smtClean="0"/>
              <a:pPr/>
              <a:t>8</a:t>
            </a:fld>
            <a:endParaRPr lang="en-US"/>
          </a:p>
        </p:txBody>
      </p:sp>
    </p:spTree>
    <p:extLst>
      <p:ext uri="{BB962C8B-B14F-4D97-AF65-F5344CB8AC3E}">
        <p14:creationId xmlns:p14="http://schemas.microsoft.com/office/powerpoint/2010/main" val="144421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8B15-11ED-7207-0115-DB8A35D8260D}"/>
              </a:ext>
            </a:extLst>
          </p:cNvPr>
          <p:cNvSpPr>
            <a:spLocks noGrp="1"/>
          </p:cNvSpPr>
          <p:nvPr>
            <p:ph type="title"/>
          </p:nvPr>
        </p:nvSpPr>
        <p:spPr>
          <a:xfrm>
            <a:off x="231140" y="12903"/>
            <a:ext cx="7896174" cy="553998"/>
          </a:xfrm>
        </p:spPr>
        <p:txBody>
          <a:bodyPr/>
          <a:lstStyle/>
          <a:p>
            <a:r>
              <a:rPr lang="en-IN" dirty="0"/>
              <a:t>Rapid Prototyping	</a:t>
            </a:r>
          </a:p>
        </p:txBody>
      </p:sp>
      <p:sp>
        <p:nvSpPr>
          <p:cNvPr id="3" name="Text Placeholder 2">
            <a:extLst>
              <a:ext uri="{FF2B5EF4-FFF2-40B4-BE49-F238E27FC236}">
                <a16:creationId xmlns:a16="http://schemas.microsoft.com/office/drawing/2014/main" id="{C94BA9FE-7B88-BF84-A158-749AD240A4A4}"/>
              </a:ext>
            </a:extLst>
          </p:cNvPr>
          <p:cNvSpPr>
            <a:spLocks noGrp="1"/>
          </p:cNvSpPr>
          <p:nvPr>
            <p:ph type="body" idx="1"/>
          </p:nvPr>
        </p:nvSpPr>
        <p:spPr>
          <a:xfrm>
            <a:off x="231140" y="685800"/>
            <a:ext cx="8227059" cy="6078587"/>
          </a:xfrm>
        </p:spPr>
        <p:txBody>
          <a:bodyPr/>
          <a:lstStyle/>
          <a:p>
            <a:pPr algn="just"/>
            <a:r>
              <a:rPr lang="en-US" b="0" i="0" dirty="0">
                <a:solidFill>
                  <a:srgbClr val="0F0F0F"/>
                </a:solidFill>
                <a:effectLst/>
                <a:latin typeface="Söhne"/>
              </a:rPr>
              <a:t>Rapid prototyping (RP) is a group of techniques used to quickly fabricate a scale model of a physical part or assembly using three-dimensional computer-aided design (CAD) data. The primary goal of rapid prototyping is to allow for swift iteration, testing, and refinement of design concepts before full-scale production.</a:t>
            </a:r>
          </a:p>
          <a:p>
            <a:endParaRPr lang="en-US" b="0" i="0" dirty="0">
              <a:solidFill>
                <a:srgbClr val="0F0F0F"/>
              </a:solidFill>
              <a:effectLst/>
              <a:latin typeface="Söhne"/>
            </a:endParaRPr>
          </a:p>
          <a:p>
            <a:pPr algn="l">
              <a:spcAft>
                <a:spcPts val="600"/>
              </a:spcAft>
            </a:pPr>
            <a:r>
              <a:rPr lang="en-US" sz="2800" b="1" i="0" dirty="0">
                <a:effectLst/>
                <a:latin typeface="Söhne"/>
              </a:rPr>
              <a:t>Phases of Rapid Prototyping:</a:t>
            </a:r>
            <a:endParaRPr lang="en-US" sz="2800" b="0" i="0" dirty="0">
              <a:effectLst/>
              <a:latin typeface="Söhne"/>
            </a:endParaRPr>
          </a:p>
          <a:p>
            <a:pPr algn="l">
              <a:buFont typeface="+mj-lt"/>
              <a:buAutoNum type="arabicPeriod"/>
            </a:pPr>
            <a:r>
              <a:rPr lang="en-US" b="1" i="0" dirty="0">
                <a:effectLst/>
                <a:latin typeface="Söhne"/>
              </a:rPr>
              <a:t>Conceptualization:</a:t>
            </a:r>
            <a:endParaRPr lang="en-US" b="0" i="0" dirty="0">
              <a:effectLst/>
              <a:latin typeface="Söhne"/>
            </a:endParaRPr>
          </a:p>
          <a:p>
            <a:pPr marL="742950" lvl="1" indent="-285750" algn="l">
              <a:buFont typeface="+mj-lt"/>
              <a:buAutoNum type="arabicPeriod"/>
            </a:pPr>
            <a:r>
              <a:rPr lang="en-US" b="0" i="1" dirty="0">
                <a:effectLst/>
                <a:latin typeface="Söhne"/>
              </a:rPr>
              <a:t>Goal:</a:t>
            </a:r>
            <a:r>
              <a:rPr lang="en-US" b="0" i="0" dirty="0">
                <a:effectLst/>
                <a:latin typeface="Söhne"/>
              </a:rPr>
              <a:t> Clearly define the product concept and design objectives.</a:t>
            </a:r>
          </a:p>
          <a:p>
            <a:pPr marL="742950" lvl="1" indent="-285750" algn="l">
              <a:buFont typeface="+mj-lt"/>
              <a:buAutoNum type="arabicPeriod"/>
            </a:pPr>
            <a:r>
              <a:rPr lang="en-US" b="0" i="1" dirty="0">
                <a:effectLst/>
                <a:latin typeface="Söhne"/>
              </a:rPr>
              <a:t>Activities:</a:t>
            </a:r>
            <a:r>
              <a:rPr lang="en-US" b="0" i="0" dirty="0">
                <a:effectLst/>
                <a:latin typeface="Söhne"/>
              </a:rPr>
              <a:t> Idea generation, concept sketching, and establishing design specifications.</a:t>
            </a:r>
          </a:p>
          <a:p>
            <a:pPr algn="l">
              <a:buFont typeface="+mj-lt"/>
              <a:buAutoNum type="arabicPeriod"/>
            </a:pPr>
            <a:r>
              <a:rPr lang="en-US" b="1" i="0" dirty="0">
                <a:effectLst/>
                <a:latin typeface="Söhne"/>
              </a:rPr>
              <a:t>Design:</a:t>
            </a:r>
            <a:endParaRPr lang="en-US" b="0" i="0" dirty="0">
              <a:effectLst/>
              <a:latin typeface="Söhne"/>
            </a:endParaRPr>
          </a:p>
          <a:p>
            <a:pPr marL="742950" lvl="1" indent="-285750" algn="l">
              <a:buFont typeface="+mj-lt"/>
              <a:buAutoNum type="arabicPeriod"/>
            </a:pPr>
            <a:r>
              <a:rPr lang="en-US" b="0" i="1" dirty="0">
                <a:effectLst/>
                <a:latin typeface="Söhne"/>
              </a:rPr>
              <a:t>Goal:</a:t>
            </a:r>
            <a:r>
              <a:rPr lang="en-US" b="0" i="0" dirty="0">
                <a:effectLst/>
                <a:latin typeface="Söhne"/>
              </a:rPr>
              <a:t> Develop a detailed 3D digital model of the product.</a:t>
            </a:r>
          </a:p>
          <a:p>
            <a:pPr marL="742950" lvl="1" indent="-285750" algn="l">
              <a:buFont typeface="+mj-lt"/>
              <a:buAutoNum type="arabicPeriod"/>
            </a:pPr>
            <a:r>
              <a:rPr lang="en-US" b="0" i="1" dirty="0">
                <a:effectLst/>
                <a:latin typeface="Söhne"/>
              </a:rPr>
              <a:t>Activities:</a:t>
            </a:r>
            <a:r>
              <a:rPr lang="en-US" b="0" i="0" dirty="0">
                <a:effectLst/>
                <a:latin typeface="Söhne"/>
              </a:rPr>
              <a:t> Computer-Aided Design (CAD) is used to create a virtual representation, specifying dimensions, materials, and features.</a:t>
            </a:r>
          </a:p>
          <a:p>
            <a:pPr algn="l">
              <a:buFont typeface="+mj-lt"/>
              <a:buAutoNum type="arabicPeriod"/>
            </a:pPr>
            <a:r>
              <a:rPr lang="en-US" b="1" i="0" dirty="0">
                <a:effectLst/>
                <a:latin typeface="Söhne"/>
              </a:rPr>
              <a:t>Pre-Processing:</a:t>
            </a:r>
            <a:endParaRPr lang="en-US" b="0" i="0" dirty="0">
              <a:effectLst/>
              <a:latin typeface="Söhne"/>
            </a:endParaRPr>
          </a:p>
          <a:p>
            <a:pPr marL="742950" lvl="1" indent="-285750" algn="l">
              <a:buFont typeface="+mj-lt"/>
              <a:buAutoNum type="arabicPeriod"/>
            </a:pPr>
            <a:r>
              <a:rPr lang="en-US" b="0" i="1" dirty="0">
                <a:effectLst/>
                <a:latin typeface="Söhne"/>
              </a:rPr>
              <a:t>Goal:</a:t>
            </a:r>
            <a:r>
              <a:rPr lang="en-US" b="0" i="0" dirty="0">
                <a:effectLst/>
                <a:latin typeface="Söhne"/>
              </a:rPr>
              <a:t> Prepare the digital model for physical prototyping.</a:t>
            </a:r>
          </a:p>
          <a:p>
            <a:pPr marL="742950" lvl="1" indent="-285750" algn="l">
              <a:buFont typeface="+mj-lt"/>
              <a:buAutoNum type="arabicPeriod"/>
            </a:pPr>
            <a:r>
              <a:rPr lang="en-US" b="0" i="1" dirty="0">
                <a:effectLst/>
                <a:latin typeface="Söhne"/>
              </a:rPr>
              <a:t>Activities:</a:t>
            </a:r>
            <a:r>
              <a:rPr lang="en-US" b="0" i="0" dirty="0">
                <a:effectLst/>
                <a:latin typeface="Söhne"/>
              </a:rPr>
              <a:t> Data verification, slicing the digital model into layers, and generating the toolpath data required for fabrication.</a:t>
            </a:r>
          </a:p>
          <a:p>
            <a:endParaRPr lang="en-IN" dirty="0"/>
          </a:p>
        </p:txBody>
      </p:sp>
    </p:spTree>
    <p:extLst>
      <p:ext uri="{BB962C8B-B14F-4D97-AF65-F5344CB8AC3E}">
        <p14:creationId xmlns:p14="http://schemas.microsoft.com/office/powerpoint/2010/main" val="463458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498</TotalTime>
  <Words>3906</Words>
  <Application>Microsoft Office PowerPoint</Application>
  <PresentationFormat>On-screen Show (4:3)</PresentationFormat>
  <Paragraphs>489</Paragraphs>
  <Slides>50</Slides>
  <Notes>1</Notes>
  <HiddenSlides>2</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Carlito</vt:lpstr>
      <vt:lpstr>Liberation Sans Narrow</vt:lpstr>
      <vt:lpstr>Noto Sans Symbols2</vt:lpstr>
      <vt:lpstr>Söhne</vt:lpstr>
      <vt:lpstr>Times New Roman</vt:lpstr>
      <vt:lpstr>Wingdings</vt:lpstr>
      <vt:lpstr>Office Theme</vt:lpstr>
      <vt:lpstr>Introduction What is a Prototype?</vt:lpstr>
      <vt:lpstr>Prototype 1- Hydraulic Powered Robotic Arm</vt:lpstr>
      <vt:lpstr>Prototype 2- V8 Engine Model</vt:lpstr>
      <vt:lpstr>Development of Rapid Prototyping</vt:lpstr>
      <vt:lpstr>Types of Prototype   </vt:lpstr>
      <vt:lpstr>PowerPoint Presentation</vt:lpstr>
      <vt:lpstr>PowerPoint Presentation</vt:lpstr>
      <vt:lpstr>Need of digital manufacturing</vt:lpstr>
      <vt:lpstr>Rapid Prototyping </vt:lpstr>
      <vt:lpstr>PowerPoint Presentation</vt:lpstr>
      <vt:lpstr>Basic operating principles of RP</vt:lpstr>
      <vt:lpstr>PowerPoint Presentation</vt:lpstr>
      <vt:lpstr>Steps involved in Rapid Prototyping</vt:lpstr>
      <vt:lpstr>Applications of RP</vt:lpstr>
      <vt:lpstr>Advantages of Rapid Prototyping</vt:lpstr>
      <vt:lpstr>Design Applications</vt:lpstr>
      <vt:lpstr>Engineering Analysis and Planning</vt:lpstr>
      <vt:lpstr>Advantages of rapid prototyping</vt:lpstr>
      <vt:lpstr>Limitations of rp</vt:lpstr>
      <vt:lpstr>Stereo Lithography Files</vt:lpstr>
      <vt:lpstr>Inventor .stl Save Procedure</vt:lpstr>
      <vt:lpstr>Stereo Lithography Files</vt:lpstr>
      <vt:lpstr>Why .STL file format?</vt:lpstr>
      <vt:lpstr>RP – Two Basic Categories</vt:lpstr>
      <vt:lpstr>Classification of RP Technologies</vt:lpstr>
      <vt:lpstr>PowerPoint Presentation</vt:lpstr>
      <vt:lpstr>PowerPoint Presentation</vt:lpstr>
      <vt:lpstr>Rapid Prototyping</vt:lpstr>
      <vt:lpstr>Techniques of Rapid Prototyping</vt:lpstr>
      <vt:lpstr>Stereo Lithography (SLA)</vt:lpstr>
      <vt:lpstr>Stereo Lithography (SLA)</vt:lpstr>
      <vt:lpstr>SLA: companies and applications</vt:lpstr>
      <vt:lpstr>Stereo Lithography (SLA) Parts</vt:lpstr>
      <vt:lpstr>Laminated Object Manufacturing (LOM)</vt:lpstr>
      <vt:lpstr>Laminated Object Manufacturing</vt:lpstr>
      <vt:lpstr>LOM: companies, applications</vt:lpstr>
      <vt:lpstr>Laminated Object Manufacturing (LOM)</vt:lpstr>
      <vt:lpstr>Laminated Object Manufacturing Facts</vt:lpstr>
      <vt:lpstr>Fused Deposition Modeling</vt:lpstr>
      <vt:lpstr>FDM: companies and applications</vt:lpstr>
      <vt:lpstr>Fused Deposition Modeling (FDM)</vt:lpstr>
      <vt:lpstr>Fused Deposition Modeling (FDM)</vt:lpstr>
      <vt:lpstr>Selective Laser Sintering (SLS)</vt:lpstr>
      <vt:lpstr>Selective Laser Sintering (SLS)</vt:lpstr>
      <vt:lpstr>Selective Laser Sintering (SLS)</vt:lpstr>
      <vt:lpstr>SLS: companies and applications</vt:lpstr>
      <vt:lpstr>3D printing</vt:lpstr>
      <vt:lpstr>PowerPoint Presentation</vt:lpstr>
      <vt:lpstr>3D Printing: companies, applications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What is a Prototype?</dc:title>
  <cp:lastModifiedBy>Ajay Kumar</cp:lastModifiedBy>
  <cp:revision>37</cp:revision>
  <dcterms:created xsi:type="dcterms:W3CDTF">2023-11-21T01:16:16Z</dcterms:created>
  <dcterms:modified xsi:type="dcterms:W3CDTF">2024-04-22T03:28:27Z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2014-11-19T00:00:00Z</vt:filetime>
  </property>
  <property fmtid="{D5CDD505-2E9C-101B-9397-08002B2CF9AE}" pid="3" name="Creator">
    <vt:lpwstr>Microsoft® PowerPoint® 2013</vt:lpwstr>
  </property>
  <property fmtid="{D5CDD505-2E9C-101B-9397-08002B2CF9AE}" pid="4" name="LastSaved">
    <vt:filetime>2023-11-21T00:00:00Z</vt:filetime>
  </property>
  <property fmtid="{D5CDD505-2E9C-101B-9397-08002B2CF9AE}" pid="5" name="Producer">
    <vt:lpwstr>3-Heights(TM) PDF Security Shell 4.8.25.2 (http://www.pdf-tools.com)</vt:lpwstr>
  </property>
</Properties>
</file>